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5" r:id="rId2"/>
    <p:sldId id="705" r:id="rId3"/>
    <p:sldId id="706" r:id="rId4"/>
    <p:sldId id="707" r:id="rId5"/>
    <p:sldId id="708" r:id="rId6"/>
    <p:sldId id="719" r:id="rId7"/>
    <p:sldId id="720" r:id="rId8"/>
    <p:sldId id="741" r:id="rId9"/>
    <p:sldId id="739" r:id="rId10"/>
    <p:sldId id="730" r:id="rId11"/>
    <p:sldId id="733" r:id="rId12"/>
    <p:sldId id="721" r:id="rId13"/>
    <p:sldId id="742" r:id="rId14"/>
    <p:sldId id="722" r:id="rId15"/>
    <p:sldId id="715" r:id="rId16"/>
    <p:sldId id="734" r:id="rId17"/>
    <p:sldId id="735" r:id="rId18"/>
    <p:sldId id="736" r:id="rId19"/>
    <p:sldId id="737" r:id="rId2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5pPr>
    <a:lvl6pPr marL="2286000" algn="l" defTabSz="914400" rtl="0" eaLnBrk="1" latinLnBrk="0" hangingPunct="1"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6pPr>
    <a:lvl7pPr marL="2743200" algn="l" defTabSz="914400" rtl="0" eaLnBrk="1" latinLnBrk="0" hangingPunct="1"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7pPr>
    <a:lvl8pPr marL="3200400" algn="l" defTabSz="914400" rtl="0" eaLnBrk="1" latinLnBrk="0" hangingPunct="1"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8pPr>
    <a:lvl9pPr marL="3657600" algn="l" defTabSz="914400" rtl="0" eaLnBrk="1" latinLnBrk="0" hangingPunct="1">
      <a:defRPr sz="2800" kern="1200">
        <a:solidFill>
          <a:srgbClr val="373029"/>
        </a:solidFill>
        <a:latin typeface="Hoefler Text" pitchFamily="1" charset="0"/>
        <a:ea typeface="Hoefler Text" pitchFamily="1" charset="0"/>
        <a:cs typeface="Hoefler Text" pitchFamily="1" charset="0"/>
        <a:sym typeface="Hoefler Text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FFCC"/>
    <a:srgbClr val="FF6600"/>
    <a:srgbClr val="003300"/>
    <a:srgbClr val="95B265"/>
    <a:srgbClr val="FFFF66"/>
    <a:srgbClr val="1B0C54"/>
    <a:srgbClr val="57B7D1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2" autoAdjust="0"/>
    <p:restoredTop sz="92652" autoAdjust="0"/>
  </p:normalViewPr>
  <p:slideViewPr>
    <p:cSldViewPr>
      <p:cViewPr>
        <p:scale>
          <a:sx n="41" d="100"/>
          <a:sy n="41" d="100"/>
        </p:scale>
        <p:origin x="-1194" y="-3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ECEDF-CCE2-4F24-A61B-2CD38E1591AA}" type="datetimeFigureOut">
              <a:rPr lang="el-GR" smtClean="0"/>
              <a:pPr/>
              <a:t>11/9/2013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B3DE-EA3E-495B-B5CB-8F456241DF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70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EAF3FB-C400-4C7F-A812-ABA6210C6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D7B4A-6570-491F-9808-281BE44674C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AF3FB-C400-4C7F-A812-ABA6210C6A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AF3FB-C400-4C7F-A812-ABA6210C6A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pitchFamily="34" charset="0"/>
            </a:endParaRPr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07C2A-52F1-443A-848F-63C26DD1CA97}" type="slidenum">
              <a:rPr lang="en-GB" smtClean="0">
                <a:latin typeface="Arial" pitchFamily="34" charset="0"/>
              </a:rPr>
              <a:pPr/>
              <a:t>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AAD48-379D-41A9-8BFA-59774828979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>
              <a:sym typeface="Hoefler Text" pitchFamily="1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marL="25400" indent="-25400"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oefler Text" pitchFamily="1" charset="0"/>
        </a:defRPr>
      </a:lvl1pPr>
      <a:lvl2pPr marL="25400" indent="-25400"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2pPr>
      <a:lvl3pPr marL="25400" indent="-25400"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3pPr>
      <a:lvl4pPr marL="25400" indent="-25400"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4pPr>
      <a:lvl5pPr marL="25400" indent="-25400" algn="ctr" rtl="0" eaLnBrk="0" fontAlgn="base" hangingPunct="0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5pPr>
      <a:lvl6pPr marL="4826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6pPr>
      <a:lvl7pPr marL="9398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7pPr>
      <a:lvl8pPr marL="13970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8pPr>
      <a:lvl9pPr marL="1854200" algn="ctr" rtl="0" fontAlgn="base">
        <a:spcBef>
          <a:spcPts val="200"/>
        </a:spcBef>
        <a:spcAft>
          <a:spcPct val="0"/>
        </a:spcAft>
        <a:defRPr sz="5000">
          <a:solidFill>
            <a:schemeClr val="tx1"/>
          </a:solidFill>
          <a:latin typeface="Hoefler Text" pitchFamily="1" charset="0"/>
          <a:ea typeface="Hoefler Text" pitchFamily="1" charset="0"/>
          <a:cs typeface="Hoefler Text" pitchFamily="1" charset="0"/>
          <a:sym typeface="Hoefler Text" pitchFamily="1" charset="0"/>
        </a:defRPr>
      </a:lvl9pPr>
    </p:titleStyle>
    <p:bodyStyle>
      <a:lvl1pPr marL="647700" indent="-469900" algn="l" rtl="0" eaLnBrk="0" fontAlgn="base" hangingPunct="0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1pPr>
      <a:lvl2pPr marL="1028700" indent="-469900" algn="l" rtl="0" eaLnBrk="0" fontAlgn="base" hangingPunct="0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2pPr>
      <a:lvl3pPr marL="1409700" indent="-482600" algn="l" rtl="0" eaLnBrk="0" fontAlgn="base" hangingPunct="0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3pPr>
      <a:lvl4pPr marL="1790700" indent="-482600" algn="l" rtl="0" eaLnBrk="0" fontAlgn="base" hangingPunct="0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4pPr>
      <a:lvl5pPr marL="2159000" indent="-469900" algn="l" rtl="0" eaLnBrk="0" fontAlgn="base" hangingPunct="0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5pPr>
      <a:lvl6pPr marL="2616200" indent="-4699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6pPr>
      <a:lvl7pPr marL="3073400" indent="-4699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7pPr>
      <a:lvl8pPr marL="3530600" indent="-4699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8pPr>
      <a:lvl9pPr marL="3987800" indent="-469900" algn="l" rtl="0" fontAlgn="base">
        <a:spcBef>
          <a:spcPts val="3100"/>
        </a:spcBef>
        <a:spcAft>
          <a:spcPct val="0"/>
        </a:spcAft>
        <a:buSzPct val="77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oefler Text" pitchFamily="1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9"/>
          <p:cNvSpPr>
            <a:spLocks noChangeArrowheads="1"/>
          </p:cNvSpPr>
          <p:nvPr/>
        </p:nvSpPr>
        <p:spPr bwMode="gray">
          <a:xfrm rot="13325168">
            <a:off x="5177471" y="3177393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 rot="7875973">
            <a:off x="1669979" y="2684088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gray">
          <a:xfrm rot="10800000">
            <a:off x="3274751" y="-35273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gray">
          <a:xfrm rot="5400000">
            <a:off x="1317824" y="4588768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gray">
          <a:xfrm rot="16200000">
            <a:off x="5321487" y="4905585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63500" y="8178800"/>
            <a:ext cx="13119100" cy="1727200"/>
          </a:xfrm>
          <a:prstGeom prst="rect">
            <a:avLst/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1644650" y="233363"/>
            <a:ext cx="10644188" cy="235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l-GR" sz="3600" kern="10" dirty="0" err="1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Κεφ</a:t>
            </a:r>
            <a:r>
              <a:rPr lang="el-GR" sz="3600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1.</a:t>
            </a:r>
            <a:endParaRPr lang="el-GR" sz="3600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81720" y="833318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1.1. Παράγοντες που επηρεάζουν την υγεία του ανθρώπου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952" y="1276300"/>
            <a:ext cx="2717800" cy="720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/>
          </p:cNvSpPr>
          <p:nvPr/>
        </p:nvSpPr>
        <p:spPr bwMode="auto">
          <a:xfrm>
            <a:off x="309712" y="-19050"/>
            <a:ext cx="842533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200"/>
              </a:spcBef>
              <a:tabLst>
                <a:tab pos="952500" algn="l"/>
              </a:tabLst>
            </a:pPr>
            <a:r>
              <a:rPr lang="el-GR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Πως η έκκριση ιδρώτα συμβάλει στη διατήρηση της θερμοκρασίας του σώματος;</a:t>
            </a:r>
            <a:endParaRPr lang="en-US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sp>
        <p:nvSpPr>
          <p:cNvPr id="35849" name="10 - Έκρηξη 1"/>
          <p:cNvSpPr>
            <a:spLocks noChangeArrowheads="1"/>
          </p:cNvSpPr>
          <p:nvPr/>
        </p:nvSpPr>
        <p:spPr bwMode="auto">
          <a:xfrm>
            <a:off x="9548813" y="-236538"/>
            <a:ext cx="4083050" cy="2376488"/>
          </a:xfrm>
          <a:prstGeom prst="irregularSeal1">
            <a:avLst/>
          </a:prstGeom>
          <a:solidFill>
            <a:srgbClr val="FF0000">
              <a:alpha val="14902"/>
            </a:srgbClr>
          </a:solidFill>
          <a:ln w="25400" algn="ctr">
            <a:solidFill>
              <a:srgbClr val="6E362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520700" algn="l"/>
              </a:tabLst>
            </a:pPr>
            <a:endParaRPr lang="el-GR"/>
          </a:p>
        </p:txBody>
      </p:sp>
      <p:sp>
        <p:nvSpPr>
          <p:cNvPr id="35850" name="11 - TextBox"/>
          <p:cNvSpPr txBox="1">
            <a:spLocks noChangeArrowheads="1"/>
          </p:cNvSpPr>
          <p:nvPr/>
        </p:nvSpPr>
        <p:spPr bwMode="auto">
          <a:xfrm>
            <a:off x="10606088" y="412750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Σχολικό Βιβλίο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662988" y="-1603375"/>
            <a:ext cx="5789612" cy="4475163"/>
            <a:chOff x="0" y="876"/>
            <a:chExt cx="3647" cy="2819"/>
          </a:xfrm>
        </p:grpSpPr>
        <p:pic>
          <p:nvPicPr>
            <p:cNvPr id="35853" name="Picture 5" descr="magnifier"/>
            <p:cNvPicPr>
              <a:picLocks noChangeAspect="1" noChangeArrowheads="1"/>
            </p:cNvPicPr>
            <p:nvPr/>
          </p:nvPicPr>
          <p:blipFill>
            <a:blip r:embed="rId2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Ellipse 5"/>
            <p:cNvSpPr>
              <a:spLocks noChangeArrowheads="1"/>
            </p:cNvSpPr>
            <p:nvPr/>
          </p:nvSpPr>
          <p:spPr bwMode="auto">
            <a:xfrm flipH="1">
              <a:off x="905" y="1313"/>
              <a:ext cx="1762" cy="1737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noProof="1"/>
            </a:p>
          </p:txBody>
        </p:sp>
        <p:sp>
          <p:nvSpPr>
            <p:cNvPr id="35855" name="Oval 12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720" y="1276400"/>
            <a:ext cx="71723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- Επεξήγηση με στρογγυλεμένο παραλληλόγραμμο"/>
          <p:cNvSpPr/>
          <p:nvPr/>
        </p:nvSpPr>
        <p:spPr>
          <a:xfrm>
            <a:off x="525736" y="6821016"/>
            <a:ext cx="6552728" cy="2520280"/>
          </a:xfrm>
          <a:prstGeom prst="wedgeRoundRectCallout">
            <a:avLst>
              <a:gd name="adj1" fmla="val 19009"/>
              <a:gd name="adj2" fmla="val -12092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597744" y="6965032"/>
            <a:ext cx="6336704" cy="2376264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FCFCFC">
                  <a:gamma/>
                  <a:tint val="91765"/>
                  <a:invGamma/>
                  <a:alpha val="0"/>
                </a:srgbClr>
              </a:gs>
              <a:gs pos="50000">
                <a:srgbClr val="FCFCFC">
                  <a:alpha val="30000"/>
                </a:srgbClr>
              </a:gs>
              <a:gs pos="100000">
                <a:srgbClr val="FCFCFC">
                  <a:gamma/>
                  <a:tint val="91765"/>
                  <a:invGamma/>
                  <a:alpha val="64999"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2" name="21 - TextBox"/>
          <p:cNvSpPr txBox="1"/>
          <p:nvPr/>
        </p:nvSpPr>
        <p:spPr>
          <a:xfrm>
            <a:off x="669752" y="673564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Από την επιστήμη της Φυσικής γνωρίζουμε ότι:</a:t>
            </a:r>
            <a:r>
              <a:rPr lang="el-GR" dirty="0" smtClean="0"/>
              <a:t> Όταν εξατμίζεται νερό από μια επιφάνεια τότε μαζί με το νερό αποβάλλεται  και θερμότητα. Το αποτέλεσμα είναι η επιφάνεια να ψύχεται.</a:t>
            </a:r>
            <a:endParaRPr lang="el-GR" dirty="0"/>
          </a:p>
        </p:txBody>
      </p:sp>
      <p:sp>
        <p:nvSpPr>
          <p:cNvPr id="30" name="29 - Στρογγυλεμένο ορθογώνιο"/>
          <p:cNvSpPr/>
          <p:nvPr/>
        </p:nvSpPr>
        <p:spPr bwMode="auto">
          <a:xfrm>
            <a:off x="8446616" y="2212504"/>
            <a:ext cx="3960440" cy="792088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8662640" y="235652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Έκκριση ιδρώτα</a:t>
            </a:r>
            <a:endParaRPr lang="el-GR" dirty="0"/>
          </a:p>
        </p:txBody>
      </p:sp>
      <p:sp>
        <p:nvSpPr>
          <p:cNvPr id="33" name="32 - Στρογγυλεμένο ορθογώνιο"/>
          <p:cNvSpPr/>
          <p:nvPr/>
        </p:nvSpPr>
        <p:spPr bwMode="auto">
          <a:xfrm>
            <a:off x="8446616" y="4156720"/>
            <a:ext cx="3960440" cy="792088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8815040" y="430073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Εξάτμιση ιδρώτα</a:t>
            </a:r>
            <a:endParaRPr lang="el-GR" dirty="0"/>
          </a:p>
        </p:txBody>
      </p:sp>
      <p:sp>
        <p:nvSpPr>
          <p:cNvPr id="35" name="34 - Στρογγυλεμένο ορθογώνιο"/>
          <p:cNvSpPr/>
          <p:nvPr/>
        </p:nvSpPr>
        <p:spPr bwMode="auto">
          <a:xfrm>
            <a:off x="8590632" y="6316960"/>
            <a:ext cx="3960440" cy="792088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8878664" y="638896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Αποβολή θερμότητας</a:t>
            </a:r>
            <a:endParaRPr lang="el-GR" dirty="0"/>
          </a:p>
        </p:txBody>
      </p:sp>
      <p:sp>
        <p:nvSpPr>
          <p:cNvPr id="37" name="36 - Στρογγυλεμένο ορθογώνιο"/>
          <p:cNvSpPr/>
          <p:nvPr/>
        </p:nvSpPr>
        <p:spPr bwMode="auto">
          <a:xfrm>
            <a:off x="8518624" y="8333184"/>
            <a:ext cx="3960440" cy="1152128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8734648" y="847720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Πτώση θερμοκρασίας (ψύξη)</a:t>
            </a:r>
            <a:endParaRPr lang="el-GR" dirty="0"/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 rot="16200000" flipH="1">
            <a:off x="9582712" y="3060568"/>
            <a:ext cx="941494" cy="1250809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FF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lIns="130046" tIns="65023" rIns="130046" bIns="65023" anchor="ctr"/>
          <a:lstStyle/>
          <a:p>
            <a:pPr algn="ctr" eaLnBrk="0" hangingPunct="0">
              <a:defRPr/>
            </a:pPr>
            <a:endParaRPr lang="de-DE" noProof="1">
              <a:latin typeface="Arial" charset="0"/>
              <a:cs typeface="Arial" charset="0"/>
            </a:endParaRPr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 rot="16200000" flipH="1">
            <a:off x="9681394" y="5004784"/>
            <a:ext cx="941494" cy="1250809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FF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lIns="130046" tIns="65023" rIns="130046" bIns="65023" anchor="ctr"/>
          <a:lstStyle/>
          <a:p>
            <a:pPr algn="ctr" eaLnBrk="0" hangingPunct="0">
              <a:defRPr/>
            </a:pPr>
            <a:endParaRPr lang="de-DE" noProof="1">
              <a:latin typeface="Arial" charset="0"/>
              <a:cs typeface="Arial" charset="0"/>
            </a:endParaRP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 rot="16200000" flipH="1">
            <a:off x="9833794" y="7165024"/>
            <a:ext cx="941494" cy="1250809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FF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lIns="130046" tIns="65023" rIns="130046" bIns="65023" anchor="ctr"/>
          <a:lstStyle/>
          <a:p>
            <a:pPr algn="ctr" eaLnBrk="0" hangingPunct="0">
              <a:defRPr/>
            </a:pPr>
            <a:endParaRPr lang="de-DE" noProof="1">
              <a:latin typeface="Arial" charset="0"/>
              <a:cs typeface="Arial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7726536" y="235826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r>
              <a:rPr lang="el-GR" sz="2400" b="1" dirty="0" err="1" smtClean="0"/>
              <a:t>ρχ</a:t>
            </a:r>
            <a:endParaRPr lang="el-GR" sz="2400" b="1" dirty="0"/>
          </a:p>
        </p:txBody>
      </p:sp>
      <p:sp>
        <p:nvSpPr>
          <p:cNvPr id="41" name="40 - TextBox"/>
          <p:cNvSpPr txBox="1"/>
          <p:nvPr/>
        </p:nvSpPr>
        <p:spPr>
          <a:xfrm>
            <a:off x="7798544" y="84051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Τ</a:t>
            </a:r>
            <a:r>
              <a:rPr lang="el-GR" sz="2400" b="1" dirty="0" smtClean="0"/>
              <a:t>ελ</a:t>
            </a:r>
            <a:endParaRPr lang="el-GR" sz="2400" b="1" dirty="0"/>
          </a:p>
        </p:txBody>
      </p:sp>
      <p:sp>
        <p:nvSpPr>
          <p:cNvPr id="42" name="41 - TextBox"/>
          <p:cNvSpPr txBox="1"/>
          <p:nvPr/>
        </p:nvSpPr>
        <p:spPr>
          <a:xfrm>
            <a:off x="8014568" y="422872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Β</a:t>
            </a:r>
            <a:endParaRPr lang="el-GR" sz="3600" b="1" dirty="0"/>
          </a:p>
        </p:txBody>
      </p:sp>
      <p:sp>
        <p:nvSpPr>
          <p:cNvPr id="43" name="42 - TextBox"/>
          <p:cNvSpPr txBox="1"/>
          <p:nvPr/>
        </p:nvSpPr>
        <p:spPr>
          <a:xfrm>
            <a:off x="8086576" y="631870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Γ</a:t>
            </a:r>
            <a:endParaRPr lang="el-G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/>
      <p:bldP spid="33" grpId="0" animBg="1"/>
      <p:bldP spid="34" grpId="0"/>
      <p:bldP spid="35" grpId="0" animBg="1"/>
      <p:bldP spid="36" grpId="0"/>
      <p:bldP spid="27" grpId="0" animBg="1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/>
          </p:cNvSpPr>
          <p:nvPr/>
        </p:nvSpPr>
        <p:spPr bwMode="auto">
          <a:xfrm>
            <a:off x="309712" y="120700"/>
            <a:ext cx="842533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200"/>
              </a:spcBef>
              <a:tabLst>
                <a:tab pos="952500" algn="l"/>
              </a:tabLst>
            </a:pPr>
            <a:r>
              <a:rPr lang="el-GR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Πως η διαστολή των αιμοφόρων αγγείων συμβάλει στη διατήρηση της θερμοκρασίας του σώματος;</a:t>
            </a:r>
            <a:endParaRPr lang="en-US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sp>
        <p:nvSpPr>
          <p:cNvPr id="35849" name="10 - Έκρηξη 1"/>
          <p:cNvSpPr>
            <a:spLocks noChangeArrowheads="1"/>
          </p:cNvSpPr>
          <p:nvPr/>
        </p:nvSpPr>
        <p:spPr bwMode="auto">
          <a:xfrm>
            <a:off x="9548813" y="-236538"/>
            <a:ext cx="4083050" cy="2376488"/>
          </a:xfrm>
          <a:prstGeom prst="irregularSeal1">
            <a:avLst/>
          </a:prstGeom>
          <a:solidFill>
            <a:srgbClr val="FF0000">
              <a:alpha val="14902"/>
            </a:srgbClr>
          </a:solidFill>
          <a:ln w="25400" algn="ctr">
            <a:solidFill>
              <a:srgbClr val="6E362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520700" algn="l"/>
              </a:tabLst>
            </a:pPr>
            <a:endParaRPr lang="el-GR"/>
          </a:p>
        </p:txBody>
      </p:sp>
      <p:sp>
        <p:nvSpPr>
          <p:cNvPr id="35850" name="11 - TextBox"/>
          <p:cNvSpPr txBox="1">
            <a:spLocks noChangeArrowheads="1"/>
          </p:cNvSpPr>
          <p:nvPr/>
        </p:nvSpPr>
        <p:spPr bwMode="auto">
          <a:xfrm>
            <a:off x="10606088" y="412750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Σχολικό Βιβλίο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662988" y="-1603375"/>
            <a:ext cx="5789612" cy="4475163"/>
            <a:chOff x="0" y="876"/>
            <a:chExt cx="3647" cy="2819"/>
          </a:xfrm>
        </p:grpSpPr>
        <p:pic>
          <p:nvPicPr>
            <p:cNvPr id="35853" name="Picture 5" descr="magnifier"/>
            <p:cNvPicPr>
              <a:picLocks noChangeAspect="1" noChangeArrowheads="1"/>
            </p:cNvPicPr>
            <p:nvPr/>
          </p:nvPicPr>
          <p:blipFill>
            <a:blip r:embed="rId2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Ellipse 5"/>
            <p:cNvSpPr>
              <a:spLocks noChangeArrowheads="1"/>
            </p:cNvSpPr>
            <p:nvPr/>
          </p:nvSpPr>
          <p:spPr bwMode="auto">
            <a:xfrm flipH="1">
              <a:off x="905" y="1313"/>
              <a:ext cx="1762" cy="1737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noProof="1"/>
            </a:p>
          </p:txBody>
        </p:sp>
        <p:sp>
          <p:nvSpPr>
            <p:cNvPr id="35855" name="Oval 12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720" y="1276400"/>
            <a:ext cx="71723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813768" y="1780456"/>
            <a:ext cx="6336704" cy="7973144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FCFCFC">
                  <a:gamma/>
                  <a:tint val="91765"/>
                  <a:invGamma/>
                  <a:alpha val="0"/>
                </a:srgbClr>
              </a:gs>
              <a:gs pos="50000">
                <a:srgbClr val="FCFCFC">
                  <a:alpha val="30000"/>
                </a:srgbClr>
              </a:gs>
              <a:gs pos="100000">
                <a:srgbClr val="FCFCFC">
                  <a:gamma/>
                  <a:tint val="91765"/>
                  <a:invGamma/>
                  <a:alpha val="64999"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29 - Στρογγυλεμένο ορθογώνιο"/>
          <p:cNvSpPr/>
          <p:nvPr/>
        </p:nvSpPr>
        <p:spPr bwMode="auto">
          <a:xfrm>
            <a:off x="8446616" y="2068488"/>
            <a:ext cx="3960440" cy="792088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8662640" y="214049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Διαστολή αγγείων</a:t>
            </a:r>
            <a:endParaRPr lang="el-GR" dirty="0"/>
          </a:p>
        </p:txBody>
      </p:sp>
      <p:sp>
        <p:nvSpPr>
          <p:cNvPr id="33" name="32 - Στρογγυλεμένο ορθογώνιο"/>
          <p:cNvSpPr/>
          <p:nvPr/>
        </p:nvSpPr>
        <p:spPr bwMode="auto">
          <a:xfrm>
            <a:off x="8446616" y="3364632"/>
            <a:ext cx="3960440" cy="1368152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8734648" y="3347789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Μεγάλες ποσότητες αίματος έρχονται προς την επιφάνεια</a:t>
            </a:r>
            <a:endParaRPr lang="el-GR" dirty="0"/>
          </a:p>
        </p:txBody>
      </p:sp>
      <p:sp>
        <p:nvSpPr>
          <p:cNvPr id="35" name="34 - Στρογγυλεμένο ορθογώνιο"/>
          <p:cNvSpPr/>
          <p:nvPr/>
        </p:nvSpPr>
        <p:spPr bwMode="auto">
          <a:xfrm>
            <a:off x="8590632" y="5524872"/>
            <a:ext cx="3960440" cy="1512168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8734648" y="5524872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αίμα που φθάνει στα αιμοφόρα αγγεία του δέρματος ψύχεται και…</a:t>
            </a:r>
            <a:endParaRPr lang="el-GR" dirty="0"/>
          </a:p>
        </p:txBody>
      </p:sp>
      <p:sp>
        <p:nvSpPr>
          <p:cNvPr id="37" name="36 - Στρογγυλεμένο ορθογώνιο"/>
          <p:cNvSpPr/>
          <p:nvPr/>
        </p:nvSpPr>
        <p:spPr bwMode="auto">
          <a:xfrm>
            <a:off x="8590632" y="7469088"/>
            <a:ext cx="4248472" cy="2140496"/>
          </a:xfrm>
          <a:prstGeom prst="roundRect">
            <a:avLst/>
          </a:prstGeom>
          <a:solidFill>
            <a:srgbClr val="FFC000">
              <a:alpha val="1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8590632" y="7541096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Επιστρέφοντας με την κυκλοφορία στο εσωτερικό του οργανισμού αποτρέπει την αύξηση της θερμοκρασίας του </a:t>
            </a:r>
            <a:endParaRPr lang="el-GR" dirty="0"/>
          </a:p>
        </p:txBody>
      </p:sp>
      <p:grpSp>
        <p:nvGrpSpPr>
          <p:cNvPr id="41" name="Group 9"/>
          <p:cNvGrpSpPr>
            <a:grpSpLocks noChangeAspect="1"/>
          </p:cNvGrpSpPr>
          <p:nvPr/>
        </p:nvGrpSpPr>
        <p:grpSpPr bwMode="auto">
          <a:xfrm>
            <a:off x="1533848" y="7541096"/>
            <a:ext cx="1154554" cy="1847622"/>
            <a:chOff x="1911" y="1212"/>
            <a:chExt cx="1942" cy="3108"/>
          </a:xfrm>
        </p:grpSpPr>
        <p:grpSp>
          <p:nvGrpSpPr>
            <p:cNvPr id="42" name="Group 47"/>
            <p:cNvGrpSpPr>
              <a:grpSpLocks/>
            </p:cNvGrpSpPr>
            <p:nvPr/>
          </p:nvGrpSpPr>
          <p:grpSpPr bwMode="auto">
            <a:xfrm>
              <a:off x="2817" y="3052"/>
              <a:ext cx="129" cy="1268"/>
              <a:chOff x="1634" y="2527"/>
              <a:chExt cx="129" cy="730"/>
            </a:xfrm>
          </p:grpSpPr>
          <p:sp>
            <p:nvSpPr>
              <p:cNvPr id="58" name="Rectangle 48"/>
              <p:cNvSpPr>
                <a:spLocks noChangeArrowheads="1"/>
              </p:cNvSpPr>
              <p:nvPr/>
            </p:nvSpPr>
            <p:spPr bwMode="gray">
              <a:xfrm>
                <a:off x="1634" y="2527"/>
                <a:ext cx="27" cy="730"/>
              </a:xfrm>
              <a:prstGeom prst="rect">
                <a:avLst/>
              </a:prstGeom>
              <a:gradFill rotWithShape="1">
                <a:gsLst>
                  <a:gs pos="0">
                    <a:srgbClr val="A5A5A5"/>
                  </a:gs>
                  <a:gs pos="50000">
                    <a:srgbClr val="EAEAEA"/>
                  </a:gs>
                  <a:gs pos="100000">
                    <a:srgbClr val="A5A5A5"/>
                  </a:gs>
                </a:gsLst>
                <a:lin ang="0" scaled="1"/>
              </a:gradFill>
              <a:ln w="11176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>
                  <a:cs typeface="Arial" charset="0"/>
                </a:endParaRPr>
              </a:p>
            </p:txBody>
          </p:sp>
          <p:sp>
            <p:nvSpPr>
              <p:cNvPr id="59" name="Rectangle 49"/>
              <p:cNvSpPr>
                <a:spLocks noChangeArrowheads="1"/>
              </p:cNvSpPr>
              <p:nvPr/>
            </p:nvSpPr>
            <p:spPr bwMode="gray">
              <a:xfrm>
                <a:off x="1660" y="2527"/>
                <a:ext cx="80" cy="730"/>
              </a:xfrm>
              <a:prstGeom prst="rect">
                <a:avLst/>
              </a:prstGeom>
              <a:gradFill rotWithShape="1">
                <a:gsLst>
                  <a:gs pos="0">
                    <a:srgbClr val="EAEAEA"/>
                  </a:gs>
                  <a:gs pos="50000">
                    <a:srgbClr val="6C6C6C"/>
                  </a:gs>
                  <a:gs pos="100000">
                    <a:srgbClr val="EAEAEA"/>
                  </a:gs>
                </a:gsLst>
                <a:lin ang="0" scaled="1"/>
              </a:gradFill>
              <a:ln w="11176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>
                  <a:cs typeface="Arial" charset="0"/>
                </a:endParaRPr>
              </a:p>
            </p:txBody>
          </p:sp>
          <p:sp>
            <p:nvSpPr>
              <p:cNvPr id="60" name="Rectangle 50"/>
              <p:cNvSpPr>
                <a:spLocks noChangeArrowheads="1"/>
              </p:cNvSpPr>
              <p:nvPr/>
            </p:nvSpPr>
            <p:spPr bwMode="gray">
              <a:xfrm>
                <a:off x="1736" y="2527"/>
                <a:ext cx="27" cy="730"/>
              </a:xfrm>
              <a:prstGeom prst="rect">
                <a:avLst/>
              </a:prstGeom>
              <a:gradFill rotWithShape="1">
                <a:gsLst>
                  <a:gs pos="0">
                    <a:srgbClr val="A5A5A5"/>
                  </a:gs>
                  <a:gs pos="50000">
                    <a:srgbClr val="EAEAEA"/>
                  </a:gs>
                  <a:gs pos="100000">
                    <a:srgbClr val="A5A5A5"/>
                  </a:gs>
                </a:gsLst>
                <a:lin ang="0" scaled="1"/>
              </a:gradFill>
              <a:ln w="11176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>
                  <a:cs typeface="Arial" charset="0"/>
                </a:endParaRPr>
              </a:p>
            </p:txBody>
          </p:sp>
        </p:grpSp>
        <p:sp>
          <p:nvSpPr>
            <p:cNvPr id="43" name="Freeform 52"/>
            <p:cNvSpPr>
              <a:spLocks noChangeAspect="1"/>
            </p:cNvSpPr>
            <p:nvPr/>
          </p:nvSpPr>
          <p:spPr bwMode="gray">
            <a:xfrm>
              <a:off x="1911" y="1212"/>
              <a:ext cx="1942" cy="1942"/>
            </a:xfrm>
            <a:custGeom>
              <a:avLst/>
              <a:gdLst>
                <a:gd name="T0" fmla="*/ 1625208 w 1675"/>
                <a:gd name="T1" fmla="*/ 5571352 h 1675"/>
                <a:gd name="T2" fmla="*/ 0 w 1675"/>
                <a:gd name="T3" fmla="*/ 3936942 h 1675"/>
                <a:gd name="T4" fmla="*/ 0 w 1675"/>
                <a:gd name="T5" fmla="*/ 1625208 h 1675"/>
                <a:gd name="T6" fmla="*/ 1625208 w 1675"/>
                <a:gd name="T7" fmla="*/ 0 h 1675"/>
                <a:gd name="T8" fmla="*/ 3938782 w 1675"/>
                <a:gd name="T9" fmla="*/ 0 h 1675"/>
                <a:gd name="T10" fmla="*/ 5571352 w 1675"/>
                <a:gd name="T11" fmla="*/ 1625208 h 1675"/>
                <a:gd name="T12" fmla="*/ 5571352 w 1675"/>
                <a:gd name="T13" fmla="*/ 3936942 h 1675"/>
                <a:gd name="T14" fmla="*/ 3938782 w 1675"/>
                <a:gd name="T15" fmla="*/ 5571352 h 1675"/>
                <a:gd name="T16" fmla="*/ 1625208 w 1675"/>
                <a:gd name="T17" fmla="*/ 5571352 h 16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5"/>
                <a:gd name="T28" fmla="*/ 0 h 1675"/>
                <a:gd name="T29" fmla="*/ 1675 w 1675"/>
                <a:gd name="T30" fmla="*/ 1675 h 16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5" h="1675">
                  <a:moveTo>
                    <a:pt x="489" y="1675"/>
                  </a:moveTo>
                  <a:lnTo>
                    <a:pt x="0" y="1183"/>
                  </a:lnTo>
                  <a:lnTo>
                    <a:pt x="0" y="489"/>
                  </a:lnTo>
                  <a:lnTo>
                    <a:pt x="489" y="0"/>
                  </a:lnTo>
                  <a:lnTo>
                    <a:pt x="1184" y="0"/>
                  </a:lnTo>
                  <a:lnTo>
                    <a:pt x="1675" y="489"/>
                  </a:lnTo>
                  <a:lnTo>
                    <a:pt x="1675" y="1183"/>
                  </a:lnTo>
                  <a:lnTo>
                    <a:pt x="1184" y="1675"/>
                  </a:lnTo>
                  <a:lnTo>
                    <a:pt x="489" y="167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44" name="Group 51"/>
            <p:cNvGrpSpPr>
              <a:grpSpLocks/>
            </p:cNvGrpSpPr>
            <p:nvPr/>
          </p:nvGrpSpPr>
          <p:grpSpPr bwMode="auto">
            <a:xfrm>
              <a:off x="1911" y="1212"/>
              <a:ext cx="1942" cy="1942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3874 w 1675"/>
                  <a:gd name="T1" fmla="*/ 13288 h 1675"/>
                  <a:gd name="T2" fmla="*/ 0 w 1675"/>
                  <a:gd name="T3" fmla="*/ 9385 h 1675"/>
                  <a:gd name="T4" fmla="*/ 0 w 1675"/>
                  <a:gd name="T5" fmla="*/ 3874 h 1675"/>
                  <a:gd name="T6" fmla="*/ 3874 w 1675"/>
                  <a:gd name="T7" fmla="*/ 0 h 1675"/>
                  <a:gd name="T8" fmla="*/ 9387 w 1675"/>
                  <a:gd name="T9" fmla="*/ 0 h 1675"/>
                  <a:gd name="T10" fmla="*/ 13288 w 1675"/>
                  <a:gd name="T11" fmla="*/ 3874 h 1675"/>
                  <a:gd name="T12" fmla="*/ 13288 w 1675"/>
                  <a:gd name="T13" fmla="*/ 9385 h 1675"/>
                  <a:gd name="T14" fmla="*/ 9387 w 1675"/>
                  <a:gd name="T15" fmla="*/ 13288 h 1675"/>
                  <a:gd name="T16" fmla="*/ 3874 w 1675"/>
                  <a:gd name="T17" fmla="*/ 13288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3737 w 1595"/>
                  <a:gd name="T1" fmla="*/ 12722 h 1595"/>
                  <a:gd name="T2" fmla="*/ 0 w 1595"/>
                  <a:gd name="T3" fmla="*/ 8987 h 1595"/>
                  <a:gd name="T4" fmla="*/ 0 w 1595"/>
                  <a:gd name="T5" fmla="*/ 3737 h 1595"/>
                  <a:gd name="T6" fmla="*/ 3737 w 1595"/>
                  <a:gd name="T7" fmla="*/ 0 h 1595"/>
                  <a:gd name="T8" fmla="*/ 8987 w 1595"/>
                  <a:gd name="T9" fmla="*/ 0 h 1595"/>
                  <a:gd name="T10" fmla="*/ 12722 w 1595"/>
                  <a:gd name="T11" fmla="*/ 3737 h 1595"/>
                  <a:gd name="T12" fmla="*/ 12722 w 1595"/>
                  <a:gd name="T13" fmla="*/ 8987 h 1595"/>
                  <a:gd name="T14" fmla="*/ 8987 w 1595"/>
                  <a:gd name="T15" fmla="*/ 12722 h 1595"/>
                  <a:gd name="T16" fmla="*/ 3737 w 1595"/>
                  <a:gd name="T17" fmla="*/ 12722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862 w 288"/>
                  <a:gd name="T1" fmla="*/ 4470 h 553"/>
                  <a:gd name="T2" fmla="*/ 862 w 288"/>
                  <a:gd name="T3" fmla="*/ 597 h 553"/>
                  <a:gd name="T4" fmla="*/ 0 w 288"/>
                  <a:gd name="T5" fmla="*/ 597 h 553"/>
                  <a:gd name="T6" fmla="*/ 0 w 288"/>
                  <a:gd name="T7" fmla="*/ 0 h 553"/>
                  <a:gd name="T8" fmla="*/ 2289 w 288"/>
                  <a:gd name="T9" fmla="*/ 0 h 553"/>
                  <a:gd name="T10" fmla="*/ 2289 w 288"/>
                  <a:gd name="T11" fmla="*/ 597 h 553"/>
                  <a:gd name="T12" fmla="*/ 1448 w 288"/>
                  <a:gd name="T13" fmla="*/ 597 h 553"/>
                  <a:gd name="T14" fmla="*/ 1448 w 288"/>
                  <a:gd name="T15" fmla="*/ 4470 h 553"/>
                  <a:gd name="T16" fmla="*/ 862 w 288"/>
                  <a:gd name="T17" fmla="*/ 447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139278231 w 140"/>
                  <a:gd name="T1" fmla="*/ 78488069 h 240"/>
                  <a:gd name="T2" fmla="*/ 185479643 w 140"/>
                  <a:gd name="T3" fmla="*/ 78488069 h 240"/>
                  <a:gd name="T4" fmla="*/ 101003586 w 140"/>
                  <a:gd name="T5" fmla="*/ 0 h 240"/>
                  <a:gd name="T6" fmla="*/ 23398372 w 140"/>
                  <a:gd name="T7" fmla="*/ 78488069 h 240"/>
                  <a:gd name="T8" fmla="*/ 114429098 w 140"/>
                  <a:gd name="T9" fmla="*/ 176425611 h 240"/>
                  <a:gd name="T10" fmla="*/ 139278231 w 140"/>
                  <a:gd name="T11" fmla="*/ 228331182 h 240"/>
                  <a:gd name="T12" fmla="*/ 93949136 w 140"/>
                  <a:gd name="T13" fmla="*/ 274915974 h 240"/>
                  <a:gd name="T14" fmla="*/ 49311569 w 140"/>
                  <a:gd name="T15" fmla="*/ 221594568 h 240"/>
                  <a:gd name="T16" fmla="*/ 8005319 w 140"/>
                  <a:gd name="T17" fmla="*/ 221594568 h 240"/>
                  <a:gd name="T18" fmla="*/ 93006822 w 140"/>
                  <a:gd name="T19" fmla="*/ 318636772 h 240"/>
                  <a:gd name="T20" fmla="*/ 182974779 w 140"/>
                  <a:gd name="T21" fmla="*/ 224386029 h 240"/>
                  <a:gd name="T22" fmla="*/ 122742628 w 140"/>
                  <a:gd name="T23" fmla="*/ 131408245 h 240"/>
                  <a:gd name="T24" fmla="*/ 68157622 w 140"/>
                  <a:gd name="T25" fmla="*/ 78488069 h 240"/>
                  <a:gd name="T26" fmla="*/ 101003586 w 140"/>
                  <a:gd name="T27" fmla="*/ 41286866 h 240"/>
                  <a:gd name="T28" fmla="*/ 139278231 w 140"/>
                  <a:gd name="T29" fmla="*/ 78488069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205940017 w 124"/>
                  <a:gd name="T1" fmla="*/ 43936184 h 234"/>
                  <a:gd name="T2" fmla="*/ 164656474 w 124"/>
                  <a:gd name="T3" fmla="*/ 5302481 h 234"/>
                  <a:gd name="T4" fmla="*/ 94355008 w 124"/>
                  <a:gd name="T5" fmla="*/ 0 h 234"/>
                  <a:gd name="T6" fmla="*/ 0 w 124"/>
                  <a:gd name="T7" fmla="*/ 0 h 234"/>
                  <a:gd name="T8" fmla="*/ 0 w 124"/>
                  <a:gd name="T9" fmla="*/ 442769817 h 234"/>
                  <a:gd name="T10" fmla="*/ 59249340 w 124"/>
                  <a:gd name="T11" fmla="*/ 442769817 h 234"/>
                  <a:gd name="T12" fmla="*/ 59249340 w 124"/>
                  <a:gd name="T13" fmla="*/ 241906663 h 234"/>
                  <a:gd name="T14" fmla="*/ 97565765 w 124"/>
                  <a:gd name="T15" fmla="*/ 241906663 h 234"/>
                  <a:gd name="T16" fmla="*/ 158646883 w 124"/>
                  <a:gd name="T17" fmla="*/ 236604304 h 234"/>
                  <a:gd name="T18" fmla="*/ 189806804 w 124"/>
                  <a:gd name="T19" fmla="*/ 219588884 h 234"/>
                  <a:gd name="T20" fmla="*/ 212863359 w 124"/>
                  <a:gd name="T21" fmla="*/ 180012697 h 234"/>
                  <a:gd name="T22" fmla="*/ 223900553 w 124"/>
                  <a:gd name="T23" fmla="*/ 119250568 h 234"/>
                  <a:gd name="T24" fmla="*/ 205940017 w 124"/>
                  <a:gd name="T25" fmla="*/ 43936184 h 234"/>
                  <a:gd name="T26" fmla="*/ 140682049 w 124"/>
                  <a:gd name="T27" fmla="*/ 185304095 h 234"/>
                  <a:gd name="T28" fmla="*/ 56037777 w 124"/>
                  <a:gd name="T29" fmla="*/ 185304095 h 234"/>
                  <a:gd name="T30" fmla="*/ 56037777 w 124"/>
                  <a:gd name="T31" fmla="*/ 58542144 h 234"/>
                  <a:gd name="T32" fmla="*/ 137470128 w 124"/>
                  <a:gd name="T33" fmla="*/ 58542144 h 234"/>
                  <a:gd name="T34" fmla="*/ 171567907 w 124"/>
                  <a:gd name="T35" fmla="*/ 123359231 h 234"/>
                  <a:gd name="T36" fmla="*/ 140682049 w 124"/>
                  <a:gd name="T37" fmla="*/ 185304095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15603873 w 134"/>
                  <a:gd name="T1" fmla="*/ 0 h 239"/>
                  <a:gd name="T2" fmla="*/ 0 w 134"/>
                  <a:gd name="T3" fmla="*/ 112860983 h 239"/>
                  <a:gd name="T4" fmla="*/ 0 w 134"/>
                  <a:gd name="T5" fmla="*/ 316388384 h 239"/>
                  <a:gd name="T6" fmla="*/ 122763481 w 134"/>
                  <a:gd name="T7" fmla="*/ 442435189 h 239"/>
                  <a:gd name="T8" fmla="*/ 242065591 w 134"/>
                  <a:gd name="T9" fmla="*/ 320409415 h 239"/>
                  <a:gd name="T10" fmla="*/ 242065591 w 134"/>
                  <a:gd name="T11" fmla="*/ 129320351 h 239"/>
                  <a:gd name="T12" fmla="*/ 115603873 w 134"/>
                  <a:gd name="T13" fmla="*/ 0 h 239"/>
                  <a:gd name="T14" fmla="*/ 185993423 w 134"/>
                  <a:gd name="T15" fmla="*/ 292586941 h 239"/>
                  <a:gd name="T16" fmla="*/ 122763481 w 134"/>
                  <a:gd name="T17" fmla="*/ 381166682 h 239"/>
                  <a:gd name="T18" fmla="*/ 56071877 w 134"/>
                  <a:gd name="T19" fmla="*/ 290493356 h 239"/>
                  <a:gd name="T20" fmla="*/ 56071877 w 134"/>
                  <a:gd name="T21" fmla="*/ 142768699 h 239"/>
                  <a:gd name="T22" fmla="*/ 119554916 w 134"/>
                  <a:gd name="T23" fmla="*/ 61505939 h 239"/>
                  <a:gd name="T24" fmla="*/ 185993423 w 134"/>
                  <a:gd name="T25" fmla="*/ 155215558 h 239"/>
                  <a:gd name="T26" fmla="*/ 185993423 w 134"/>
                  <a:gd name="T27" fmla="*/ 292586941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>
                    <a:cs typeface="Arial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3406056" y="7737658"/>
            <a:ext cx="4320480" cy="1675646"/>
            <a:chOff x="2926" y="980"/>
            <a:chExt cx="2630" cy="861"/>
          </a:xfrm>
        </p:grpSpPr>
        <p:sp>
          <p:nvSpPr>
            <p:cNvPr id="62" name="Rectangle 19"/>
            <p:cNvSpPr>
              <a:spLocks noChangeArrowheads="1"/>
            </p:cNvSpPr>
            <p:nvPr/>
          </p:nvSpPr>
          <p:spPr bwMode="gray">
            <a:xfrm>
              <a:off x="2926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288000" tIns="0" rIns="0" bIns="0" anchor="ctr"/>
            <a:lstStyle/>
            <a:p>
              <a:pPr defTabSz="1139825" eaLnBrk="0" hangingPunct="0"/>
              <a:r>
                <a:rPr lang="el-GR" sz="2300" b="1" noProof="1">
                  <a:solidFill>
                    <a:srgbClr val="C00000"/>
                  </a:solidFill>
                  <a:cs typeface="Arial" charset="0"/>
                </a:rPr>
                <a:t>Προσοχή</a:t>
              </a:r>
            </a:p>
          </p:txBody>
        </p:sp>
        <p:sp>
          <p:nvSpPr>
            <p:cNvPr id="63" name="Rectangle 5"/>
            <p:cNvSpPr>
              <a:spLocks noChangeArrowheads="1"/>
            </p:cNvSpPr>
            <p:nvPr/>
          </p:nvSpPr>
          <p:spPr bwMode="gray">
            <a:xfrm>
              <a:off x="2926" y="1207"/>
              <a:ext cx="2630" cy="63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marL="269875" indent="-269875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el-GR" sz="2300" noProof="1" smtClean="0">
                  <a:cs typeface="Arial" charset="0"/>
                </a:rPr>
                <a:t>Η απάντηση συνδυάζεται με την προηγούμενη απάντηση (έκκριση ιδρώτα)</a:t>
              </a:r>
              <a:endParaRPr lang="de-DE" sz="2300" dirty="0">
                <a:cs typeface="Arial" charset="0"/>
              </a:endParaRPr>
            </a:p>
          </p:txBody>
        </p:sp>
      </p:grpSp>
      <p:sp>
        <p:nvSpPr>
          <p:cNvPr id="64" name="63 - TextBox"/>
          <p:cNvSpPr txBox="1"/>
          <p:nvPr/>
        </p:nvSpPr>
        <p:spPr>
          <a:xfrm>
            <a:off x="7942560" y="235826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el-GR" sz="3600" b="1" dirty="0"/>
          </a:p>
        </p:txBody>
      </p:sp>
      <p:sp>
        <p:nvSpPr>
          <p:cNvPr id="65" name="64 - TextBox"/>
          <p:cNvSpPr txBox="1"/>
          <p:nvPr/>
        </p:nvSpPr>
        <p:spPr>
          <a:xfrm>
            <a:off x="8014568" y="84051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Τ</a:t>
            </a:r>
            <a:endParaRPr lang="el-GR" sz="3600" b="1" dirty="0"/>
          </a:p>
        </p:txBody>
      </p:sp>
      <p:sp>
        <p:nvSpPr>
          <p:cNvPr id="66" name="65 - TextBox"/>
          <p:cNvSpPr txBox="1"/>
          <p:nvPr/>
        </p:nvSpPr>
        <p:spPr>
          <a:xfrm>
            <a:off x="8014568" y="422872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Β</a:t>
            </a:r>
            <a:endParaRPr lang="el-GR" sz="3600" b="1" dirty="0"/>
          </a:p>
        </p:txBody>
      </p:sp>
      <p:sp>
        <p:nvSpPr>
          <p:cNvPr id="67" name="66 - TextBox"/>
          <p:cNvSpPr txBox="1"/>
          <p:nvPr/>
        </p:nvSpPr>
        <p:spPr>
          <a:xfrm>
            <a:off x="8086576" y="631870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Γ</a:t>
            </a:r>
            <a:endParaRPr lang="el-GR" sz="3600" b="1" dirty="0"/>
          </a:p>
        </p:txBody>
      </p:sp>
      <p:sp>
        <p:nvSpPr>
          <p:cNvPr id="68" name="AutoShape 41"/>
          <p:cNvSpPr>
            <a:spLocks noChangeArrowheads="1"/>
          </p:cNvSpPr>
          <p:nvPr/>
        </p:nvSpPr>
        <p:spPr bwMode="auto">
          <a:xfrm rot="16200000" flipH="1">
            <a:off x="9582712" y="2489895"/>
            <a:ext cx="941494" cy="1250809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FF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lIns="130046" tIns="65023" rIns="130046" bIns="65023" anchor="ctr"/>
          <a:lstStyle/>
          <a:p>
            <a:pPr algn="ctr" eaLnBrk="0" hangingPunct="0">
              <a:defRPr/>
            </a:pPr>
            <a:endParaRPr lang="de-DE" noProof="1">
              <a:latin typeface="Arial" charset="0"/>
              <a:cs typeface="Arial" charset="0"/>
            </a:endParaRPr>
          </a:p>
        </p:txBody>
      </p:sp>
      <p:sp>
        <p:nvSpPr>
          <p:cNvPr id="69" name="AutoShape 41"/>
          <p:cNvSpPr>
            <a:spLocks noChangeArrowheads="1"/>
          </p:cNvSpPr>
          <p:nvPr/>
        </p:nvSpPr>
        <p:spPr bwMode="auto">
          <a:xfrm rot="16200000" flipH="1">
            <a:off x="9681394" y="4506119"/>
            <a:ext cx="941494" cy="1250809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FF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lIns="130046" tIns="65023" rIns="130046" bIns="65023" anchor="ctr"/>
          <a:lstStyle/>
          <a:p>
            <a:pPr algn="ctr" eaLnBrk="0" hangingPunct="0">
              <a:defRPr/>
            </a:pPr>
            <a:endParaRPr lang="de-DE" noProof="1">
              <a:latin typeface="Arial" charset="0"/>
              <a:cs typeface="Arial" charset="0"/>
            </a:endParaRPr>
          </a:p>
        </p:txBody>
      </p:sp>
      <p:sp>
        <p:nvSpPr>
          <p:cNvPr id="70" name="AutoShape 41"/>
          <p:cNvSpPr>
            <a:spLocks noChangeArrowheads="1"/>
          </p:cNvSpPr>
          <p:nvPr/>
        </p:nvSpPr>
        <p:spPr bwMode="auto">
          <a:xfrm rot="16200000" flipH="1">
            <a:off x="9753402" y="6660968"/>
            <a:ext cx="941494" cy="1250809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FF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lIns="130046" tIns="65023" rIns="130046" bIns="65023" anchor="ctr"/>
          <a:lstStyle/>
          <a:p>
            <a:pPr algn="ctr" eaLnBrk="0" hangingPunct="0">
              <a:defRPr/>
            </a:pPr>
            <a:endParaRPr lang="de-DE" noProof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/>
      <p:bldP spid="35" grpId="0" animBg="1"/>
      <p:bldP spid="36" grpId="0"/>
      <p:bldP spid="28" grpId="0"/>
      <p:bldP spid="65" grpId="0"/>
      <p:bldP spid="66" grpId="0"/>
      <p:bldP spid="67" grpId="0"/>
      <p:bldP spid="69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/>
          </p:cNvSpPr>
          <p:nvPr/>
        </p:nvSpPr>
        <p:spPr bwMode="auto">
          <a:xfrm>
            <a:off x="741363" y="-19050"/>
            <a:ext cx="13081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200"/>
              </a:spcBef>
              <a:tabLst>
                <a:tab pos="952500" algn="l"/>
              </a:tabLst>
            </a:pPr>
            <a:r>
              <a:rPr lang="el-GR" sz="4800" dirty="0" err="1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Ομοιοστατικοί</a:t>
            </a:r>
            <a:r>
              <a:rPr lang="el-GR" sz="4800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 μηχανισμοί</a:t>
            </a:r>
            <a:endParaRPr lang="en-US" sz="4800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cxnSp>
        <p:nvCxnSpPr>
          <p:cNvPr id="35843" name="3 - Ευθεία γραμμή σύνδεσης"/>
          <p:cNvCxnSpPr>
            <a:cxnSpLocks noChangeShapeType="1"/>
          </p:cNvCxnSpPr>
          <p:nvPr/>
        </p:nvCxnSpPr>
        <p:spPr bwMode="auto">
          <a:xfrm>
            <a:off x="1389063" y="6964363"/>
            <a:ext cx="107299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4" name="4 - Ευθεία γραμμή σύνδεσης"/>
          <p:cNvCxnSpPr>
            <a:cxnSpLocks noChangeShapeType="1"/>
          </p:cNvCxnSpPr>
          <p:nvPr/>
        </p:nvCxnSpPr>
        <p:spPr bwMode="auto">
          <a:xfrm>
            <a:off x="1462088" y="7756525"/>
            <a:ext cx="107283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5" name="5 - Ευθεία γραμμή σύνδεσης"/>
          <p:cNvCxnSpPr>
            <a:cxnSpLocks noChangeShapeType="1"/>
          </p:cNvCxnSpPr>
          <p:nvPr/>
        </p:nvCxnSpPr>
        <p:spPr bwMode="auto">
          <a:xfrm>
            <a:off x="1533525" y="86217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6" name="6 - Ευθεία γραμμή σύνδεσης"/>
          <p:cNvCxnSpPr>
            <a:cxnSpLocks noChangeShapeType="1"/>
          </p:cNvCxnSpPr>
          <p:nvPr/>
        </p:nvCxnSpPr>
        <p:spPr bwMode="auto">
          <a:xfrm>
            <a:off x="1533525" y="94853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5849" name="10 - Έκρηξη 1"/>
          <p:cNvSpPr>
            <a:spLocks noChangeArrowheads="1"/>
          </p:cNvSpPr>
          <p:nvPr/>
        </p:nvSpPr>
        <p:spPr bwMode="auto">
          <a:xfrm>
            <a:off x="9548813" y="-236538"/>
            <a:ext cx="4083050" cy="2376488"/>
          </a:xfrm>
          <a:prstGeom prst="irregularSeal1">
            <a:avLst/>
          </a:prstGeom>
          <a:solidFill>
            <a:srgbClr val="FF0000">
              <a:alpha val="14902"/>
            </a:srgbClr>
          </a:solidFill>
          <a:ln w="25400" algn="ctr">
            <a:solidFill>
              <a:srgbClr val="6E362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520700" algn="l"/>
              </a:tabLst>
            </a:pPr>
            <a:endParaRPr lang="el-GR"/>
          </a:p>
        </p:txBody>
      </p:sp>
      <p:sp>
        <p:nvSpPr>
          <p:cNvPr id="35850" name="11 - TextBox"/>
          <p:cNvSpPr txBox="1">
            <a:spLocks noChangeArrowheads="1"/>
          </p:cNvSpPr>
          <p:nvPr/>
        </p:nvSpPr>
        <p:spPr bwMode="auto">
          <a:xfrm>
            <a:off x="10606088" y="412750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Σχολικό Βιβλίο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246188" y="5000997"/>
            <a:ext cx="108950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b="1" kern="0" dirty="0">
                <a:solidFill>
                  <a:srgbClr val="000000"/>
                </a:solidFill>
              </a:rPr>
              <a:t>1.</a:t>
            </a:r>
            <a:r>
              <a:rPr lang="el-GR" kern="0" dirty="0">
                <a:solidFill>
                  <a:srgbClr val="000000"/>
                </a:solidFill>
              </a:rPr>
              <a:t> </a:t>
            </a:r>
            <a:r>
              <a:rPr lang="el-GR" kern="0" dirty="0" smtClean="0">
                <a:solidFill>
                  <a:srgbClr val="000000"/>
                </a:solidFill>
              </a:rPr>
              <a:t>Πως θα σκεφτούμε για να απαντήσουμε; </a:t>
            </a:r>
            <a:endParaRPr lang="el-GR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662988" y="-1603375"/>
            <a:ext cx="5789612" cy="4475163"/>
            <a:chOff x="0" y="876"/>
            <a:chExt cx="3647" cy="2819"/>
          </a:xfrm>
        </p:grpSpPr>
        <p:pic>
          <p:nvPicPr>
            <p:cNvPr id="35853" name="Picture 5" descr="magnifier"/>
            <p:cNvPicPr>
              <a:picLocks noChangeAspect="1" noChangeArrowheads="1"/>
            </p:cNvPicPr>
            <p:nvPr/>
          </p:nvPicPr>
          <p:blipFill>
            <a:blip r:embed="rId2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Ellipse 5"/>
            <p:cNvSpPr>
              <a:spLocks noChangeArrowheads="1"/>
            </p:cNvSpPr>
            <p:nvPr/>
          </p:nvSpPr>
          <p:spPr bwMode="auto">
            <a:xfrm flipH="1">
              <a:off x="905" y="1313"/>
              <a:ext cx="1762" cy="1737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noProof="1"/>
            </a:p>
          </p:txBody>
        </p:sp>
        <p:sp>
          <p:nvSpPr>
            <p:cNvPr id="35855" name="Oval 12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16" name="3 - Ευθεία γραμμή σύνδεσης"/>
          <p:cNvCxnSpPr>
            <a:cxnSpLocks noChangeShapeType="1"/>
          </p:cNvCxnSpPr>
          <p:nvPr/>
        </p:nvCxnSpPr>
        <p:spPr bwMode="auto">
          <a:xfrm>
            <a:off x="1389832" y="6100936"/>
            <a:ext cx="107299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808" y="1348408"/>
            <a:ext cx="8563737" cy="25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gray">
          <a:xfrm rot="308465">
            <a:off x="9771663" y="3115733"/>
            <a:ext cx="2262293" cy="2420338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ltGray">
          <a:xfrm>
            <a:off x="8938543" y="2402276"/>
            <a:ext cx="1876213" cy="187621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10726703" y="4980658"/>
            <a:ext cx="1878471" cy="1878471"/>
          </a:xfrm>
          <a:prstGeom prst="ellipse">
            <a:avLst/>
          </a:prstGeom>
          <a:solidFill>
            <a:srgbClr val="FF6600"/>
          </a:solidFill>
          <a:ln w="5715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gray">
          <a:xfrm rot="7527986">
            <a:off x="8813236" y="5137574"/>
            <a:ext cx="2260035" cy="2420338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gray">
          <a:xfrm rot="15216000">
            <a:off x="7491307" y="3386667"/>
            <a:ext cx="2260036" cy="2422596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gray">
          <a:xfrm>
            <a:off x="7371645" y="4987432"/>
            <a:ext cx="1878471" cy="1876213"/>
          </a:xfrm>
          <a:prstGeom prst="ellipse">
            <a:avLst/>
          </a:prstGeom>
          <a:solidFill>
            <a:srgbClr val="FF0000"/>
          </a:solidFill>
          <a:ln w="5715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10082854">
            <a:off x="8715023" y="3761459"/>
            <a:ext cx="1702364" cy="431236"/>
            <a:chOff x="2598" y="1026"/>
            <a:chExt cx="957" cy="24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55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56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57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58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60" name="AutoShape 2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61" name="AutoShape 2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62" name="AutoShape 2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63" name="AutoShape 2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66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67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68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69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71" name="AutoShape 3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2" name="AutoShape 3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3" name="AutoShape 3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4" name="AutoShape 3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10082854">
            <a:off x="7157156" y="6351130"/>
            <a:ext cx="1704623" cy="431235"/>
            <a:chOff x="2598" y="1026"/>
            <a:chExt cx="957" cy="242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78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79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0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1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83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4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5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86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89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90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91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92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5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94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95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96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97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6" name="Group 58"/>
          <p:cNvGrpSpPr>
            <a:grpSpLocks/>
          </p:cNvGrpSpPr>
          <p:nvPr/>
        </p:nvGrpSpPr>
        <p:grpSpPr bwMode="auto">
          <a:xfrm rot="10082854">
            <a:off x="10534792" y="6348872"/>
            <a:ext cx="1702364" cy="431236"/>
            <a:chOff x="2598" y="1026"/>
            <a:chExt cx="957" cy="242"/>
          </a:xfrm>
        </p:grpSpPr>
        <p:grpSp>
          <p:nvGrpSpPr>
            <p:cNvPr id="17" name="Group 59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01" name="AutoShape 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02" name="AutoShape 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03" name="AutoShape 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04" name="AutoShape 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" name="Group 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06" name="AutoShape 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07" name="AutoShape 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08" name="AutoShape 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09" name="AutoShape 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12" name="AutoShape 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13" name="AutoShape 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14" name="AutoShape 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15" name="AutoShape 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" name="Group 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17" name="AutoShape 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18" name="AutoShape 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19" name="AutoShape 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20" name="AutoShape 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23" name="Group 81"/>
          <p:cNvGrpSpPr>
            <a:grpSpLocks/>
          </p:cNvGrpSpPr>
          <p:nvPr/>
        </p:nvGrpSpPr>
        <p:grpSpPr bwMode="auto">
          <a:xfrm>
            <a:off x="9493957" y="2573868"/>
            <a:ext cx="1702364" cy="431236"/>
            <a:chOff x="2598" y="1026"/>
            <a:chExt cx="957" cy="242"/>
          </a:xfrm>
        </p:grpSpPr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25" name="Group 8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24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25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26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27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6" name="Group 8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29" name="AutoShape 8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30" name="AutoShape 9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31" name="AutoShape 9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32" name="AutoShape 9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7" name="Group 93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28" name="Group 9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35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36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37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38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9" name="Group 9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0" name="AutoShape 10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41" name="AutoShape 10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42" name="AutoShape 10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43" name="AutoShape 10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30" name="Group 104"/>
          <p:cNvGrpSpPr>
            <a:grpSpLocks/>
          </p:cNvGrpSpPr>
          <p:nvPr/>
        </p:nvGrpSpPr>
        <p:grpSpPr bwMode="auto">
          <a:xfrm rot="344040">
            <a:off x="11318240" y="5183859"/>
            <a:ext cx="1704622" cy="431236"/>
            <a:chOff x="2598" y="1026"/>
            <a:chExt cx="957" cy="242"/>
          </a:xfrm>
        </p:grpSpPr>
        <p:grpSp>
          <p:nvGrpSpPr>
            <p:cNvPr id="31" name="Group 105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05" name="Group 1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" name="AutoShape 1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48" name="AutoShape 1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49" name="AutoShape 1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50" name="AutoShape 1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310" name="Group 1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52" name="AutoShape 1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53" name="AutoShape 1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54" name="AutoShape 1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55" name="AutoShape 1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311" name="Group 116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316" name="Group 1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58" name="AutoShape 11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59" name="AutoShape 11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60" name="AutoShape 12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61" name="AutoShape 12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321" name="Group 1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63" name="AutoShape 12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64" name="AutoShape 12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65" name="AutoShape 12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66" name="AutoShape 12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2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0322" name="Group 127"/>
          <p:cNvGrpSpPr>
            <a:grpSpLocks/>
          </p:cNvGrpSpPr>
          <p:nvPr/>
        </p:nvGrpSpPr>
        <p:grpSpPr bwMode="auto">
          <a:xfrm rot="-232145">
            <a:off x="7895450" y="5145477"/>
            <a:ext cx="1756551" cy="471875"/>
            <a:chOff x="1824" y="2448"/>
            <a:chExt cx="987" cy="266"/>
          </a:xfrm>
        </p:grpSpPr>
        <p:grpSp>
          <p:nvGrpSpPr>
            <p:cNvPr id="10323" name="Group 128"/>
            <p:cNvGrpSpPr>
              <a:grpSpLocks/>
            </p:cNvGrpSpPr>
            <p:nvPr/>
          </p:nvGrpSpPr>
          <p:grpSpPr bwMode="auto">
            <a:xfrm rot="513316">
              <a:off x="1824" y="2448"/>
              <a:ext cx="957" cy="242"/>
              <a:chOff x="2598" y="1026"/>
              <a:chExt cx="957" cy="242"/>
            </a:xfrm>
          </p:grpSpPr>
          <p:grpSp>
            <p:nvGrpSpPr>
              <p:cNvPr id="10328" name="Group 129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0333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71" name="AutoShape 13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72" name="AutoShape 13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73" name="AutoShape 13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74" name="AutoShape 13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334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76" name="AutoShape 13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77" name="AutoShape 13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78" name="AutoShape 13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79" name="AutoShape 13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0339" name="Group 140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344" name="Group 14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82" name="AutoShape 1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83" name="AutoShape 1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84" name="AutoShape 1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85" name="AutoShape 1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345" name="Group 14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87" name="AutoShape 14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88" name="AutoShape 14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89" name="AutoShape 14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90" name="AutoShape 15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10346" name="Group 151"/>
            <p:cNvGrpSpPr>
              <a:grpSpLocks/>
            </p:cNvGrpSpPr>
            <p:nvPr/>
          </p:nvGrpSpPr>
          <p:grpSpPr bwMode="auto">
            <a:xfrm rot="513316">
              <a:off x="1854" y="2472"/>
              <a:ext cx="957" cy="242"/>
              <a:chOff x="2598" y="1026"/>
              <a:chExt cx="957" cy="242"/>
            </a:xfrm>
          </p:grpSpPr>
          <p:grpSp>
            <p:nvGrpSpPr>
              <p:cNvPr id="10351" name="Group 15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0356" name="Group 15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94" name="AutoShape 15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95" name="AutoShape 15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96" name="AutoShape 15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397" name="AutoShape 15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357" name="Group 15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99" name="AutoShape 15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00" name="AutoShape 16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01" name="AutoShape 16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02" name="AutoShape 16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0362" name="Group 16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367" name="Group 16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405" name="AutoShape 16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06" name="AutoShape 16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07" name="AutoShape 16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08" name="AutoShape 16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368" name="Group 16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410" name="AutoShape 17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11" name="AutoShape 17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12" name="AutoShape 17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13" name="AutoShape 17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</p:grpSp>
      <p:sp>
        <p:nvSpPr>
          <p:cNvPr id="10414" name="Rectangle 174"/>
          <p:cNvSpPr>
            <a:spLocks noChangeArrowheads="1"/>
          </p:cNvSpPr>
          <p:nvPr/>
        </p:nvSpPr>
        <p:spPr bwMode="ltGray">
          <a:xfrm>
            <a:off x="165696" y="1996480"/>
            <a:ext cx="1855498" cy="1728192"/>
          </a:xfrm>
          <a:prstGeom prst="rect">
            <a:avLst/>
          </a:prstGeom>
          <a:solidFill>
            <a:srgbClr val="FFC000"/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0423" name="Rectangle 183"/>
          <p:cNvSpPr>
            <a:spLocks noChangeArrowheads="1"/>
          </p:cNvSpPr>
          <p:nvPr/>
        </p:nvSpPr>
        <p:spPr bwMode="gray">
          <a:xfrm>
            <a:off x="8868606" y="3059290"/>
            <a:ext cx="2000288" cy="500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Αισθητήρας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427" name="Rectangle 187"/>
          <p:cNvSpPr>
            <a:spLocks noChangeArrowheads="1"/>
          </p:cNvSpPr>
          <p:nvPr/>
        </p:nvSpPr>
        <p:spPr bwMode="auto">
          <a:xfrm>
            <a:off x="537352" y="700336"/>
            <a:ext cx="6109064" cy="1177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r>
              <a:rPr lang="el-GR" sz="3400" dirty="0" smtClean="0"/>
              <a:t>Κάθε </a:t>
            </a:r>
            <a:r>
              <a:rPr lang="el-GR" sz="3400" dirty="0" err="1" smtClean="0"/>
              <a:t>ομοιοστατικός</a:t>
            </a:r>
            <a:r>
              <a:rPr lang="el-GR" sz="3400" dirty="0" smtClean="0"/>
              <a:t> μηχανισμός περιλαμβάνει:</a:t>
            </a:r>
            <a:endParaRPr lang="en-US" sz="3400" dirty="0"/>
          </a:p>
        </p:txBody>
      </p:sp>
      <p:sp>
        <p:nvSpPr>
          <p:cNvPr id="190" name="Rectangle 174"/>
          <p:cNvSpPr>
            <a:spLocks noChangeArrowheads="1"/>
          </p:cNvSpPr>
          <p:nvPr/>
        </p:nvSpPr>
        <p:spPr bwMode="ltGray">
          <a:xfrm>
            <a:off x="190050" y="3868688"/>
            <a:ext cx="1855498" cy="1728192"/>
          </a:xfrm>
          <a:prstGeom prst="rect">
            <a:avLst/>
          </a:prstGeom>
          <a:solidFill>
            <a:srgbClr val="FF6600"/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93" name="Rectangle 3"/>
          <p:cNvSpPr>
            <a:spLocks noChangeArrowheads="1"/>
          </p:cNvSpPr>
          <p:nvPr/>
        </p:nvSpPr>
        <p:spPr bwMode="gray">
          <a:xfrm>
            <a:off x="1138141" y="5668888"/>
            <a:ext cx="5339905" cy="1728192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94" name="Rectangle 174"/>
          <p:cNvSpPr>
            <a:spLocks noChangeArrowheads="1"/>
          </p:cNvSpPr>
          <p:nvPr/>
        </p:nvSpPr>
        <p:spPr bwMode="ltGray">
          <a:xfrm>
            <a:off x="165696" y="7541096"/>
            <a:ext cx="1855498" cy="1728192"/>
          </a:xfrm>
          <a:prstGeom prst="rect">
            <a:avLst/>
          </a:prstGeom>
          <a:solidFill>
            <a:srgbClr val="FF0000"/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97" name="AutoShape 3"/>
          <p:cNvSpPr>
            <a:spLocks noChangeArrowheads="1"/>
          </p:cNvSpPr>
          <p:nvPr/>
        </p:nvSpPr>
        <p:spPr bwMode="gray">
          <a:xfrm>
            <a:off x="165696" y="3875782"/>
            <a:ext cx="6336704" cy="1721098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FCFCFC">
                  <a:gamma/>
                  <a:tint val="91765"/>
                  <a:invGamma/>
                  <a:alpha val="0"/>
                </a:srgbClr>
              </a:gs>
              <a:gs pos="50000">
                <a:srgbClr val="FCFCFC">
                  <a:alpha val="30000"/>
                </a:srgbClr>
              </a:gs>
              <a:gs pos="100000">
                <a:srgbClr val="FCFCFC">
                  <a:gamma/>
                  <a:tint val="91765"/>
                  <a:invGamma/>
                  <a:alpha val="64999"/>
                </a:srgbClr>
              </a:gs>
            </a:gsLst>
            <a:lin ang="5400000" scaled="1"/>
          </a:gradFill>
          <a:ln w="127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8" name="AutoShape 3"/>
          <p:cNvSpPr>
            <a:spLocks noChangeArrowheads="1"/>
          </p:cNvSpPr>
          <p:nvPr/>
        </p:nvSpPr>
        <p:spPr bwMode="gray">
          <a:xfrm>
            <a:off x="165696" y="7541096"/>
            <a:ext cx="6336704" cy="1721098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FCFCFC">
                  <a:gamma/>
                  <a:tint val="91765"/>
                  <a:invGamma/>
                  <a:alpha val="0"/>
                </a:srgbClr>
              </a:gs>
              <a:gs pos="50000">
                <a:srgbClr val="FCFCFC">
                  <a:alpha val="30000"/>
                </a:srgbClr>
              </a:gs>
              <a:gs pos="100000">
                <a:srgbClr val="FCFCFC">
                  <a:gamma/>
                  <a:tint val="91765"/>
                  <a:invGamma/>
                  <a:alpha val="64999"/>
                </a:srgbClr>
              </a:gs>
            </a:gsLst>
            <a:lin ang="5400000" scaled="1"/>
          </a:gradFill>
          <a:ln w="127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9" name="AutoShape 3"/>
          <p:cNvSpPr>
            <a:spLocks noChangeArrowheads="1"/>
          </p:cNvSpPr>
          <p:nvPr/>
        </p:nvSpPr>
        <p:spPr bwMode="gray">
          <a:xfrm>
            <a:off x="165696" y="5668888"/>
            <a:ext cx="6336704" cy="1721098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FCFCFC">
                  <a:gamma/>
                  <a:tint val="91765"/>
                  <a:invGamma/>
                  <a:alpha val="0"/>
                </a:srgbClr>
              </a:gs>
              <a:gs pos="50000">
                <a:srgbClr val="FCFCFC">
                  <a:alpha val="30000"/>
                </a:srgbClr>
              </a:gs>
              <a:gs pos="100000">
                <a:srgbClr val="FCFCFC">
                  <a:gamma/>
                  <a:tint val="91765"/>
                  <a:invGamma/>
                  <a:alpha val="64999"/>
                </a:srgbClr>
              </a:gs>
            </a:gsLst>
            <a:lin ang="5400000" scaled="1"/>
          </a:gradFill>
          <a:ln w="127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6" name="AutoShape 3"/>
          <p:cNvSpPr>
            <a:spLocks noChangeArrowheads="1"/>
          </p:cNvSpPr>
          <p:nvPr/>
        </p:nvSpPr>
        <p:spPr bwMode="gray">
          <a:xfrm>
            <a:off x="165696" y="2003574"/>
            <a:ext cx="6336704" cy="1721098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FCFCFC">
                  <a:gamma/>
                  <a:tint val="91765"/>
                  <a:invGamma/>
                  <a:alpha val="0"/>
                </a:srgbClr>
              </a:gs>
              <a:gs pos="50000">
                <a:srgbClr val="FCFCFC">
                  <a:alpha val="30000"/>
                </a:srgbClr>
              </a:gs>
              <a:gs pos="100000">
                <a:srgbClr val="FCFCFC">
                  <a:gamma/>
                  <a:tint val="91765"/>
                  <a:invGamma/>
                  <a:alpha val="64999"/>
                </a:srgbClr>
              </a:gs>
            </a:gsLst>
            <a:lin ang="5400000" scaled="1"/>
          </a:gradFill>
          <a:ln w="127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17" name="Rectangle 177"/>
          <p:cNvSpPr>
            <a:spLocks noChangeArrowheads="1"/>
          </p:cNvSpPr>
          <p:nvPr/>
        </p:nvSpPr>
        <p:spPr bwMode="white">
          <a:xfrm>
            <a:off x="109625" y="2716560"/>
            <a:ext cx="2000287" cy="500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Αισθητήρας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92" name="Rectangle 174"/>
          <p:cNvSpPr>
            <a:spLocks noChangeArrowheads="1"/>
          </p:cNvSpPr>
          <p:nvPr/>
        </p:nvSpPr>
        <p:spPr bwMode="ltGray">
          <a:xfrm>
            <a:off x="165696" y="5668888"/>
            <a:ext cx="1855498" cy="172819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200" name="Rectangle 177"/>
          <p:cNvSpPr>
            <a:spLocks noChangeArrowheads="1"/>
          </p:cNvSpPr>
          <p:nvPr/>
        </p:nvSpPr>
        <p:spPr bwMode="white">
          <a:xfrm>
            <a:off x="-42083" y="4376152"/>
            <a:ext cx="2151995" cy="869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Κέντρο ελέγχου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01" name="Rectangle 177"/>
          <p:cNvSpPr>
            <a:spLocks noChangeArrowheads="1"/>
          </p:cNvSpPr>
          <p:nvPr/>
        </p:nvSpPr>
        <p:spPr bwMode="white">
          <a:xfrm>
            <a:off x="-50328" y="7967260"/>
            <a:ext cx="2151995" cy="869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Όργανα απόκρισης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02" name="Rectangle 177"/>
          <p:cNvSpPr>
            <a:spLocks noChangeArrowheads="1"/>
          </p:cNvSpPr>
          <p:nvPr/>
        </p:nvSpPr>
        <p:spPr bwMode="white">
          <a:xfrm>
            <a:off x="21680" y="6028928"/>
            <a:ext cx="2151995" cy="854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Σύστημα </a:t>
            </a:r>
            <a:r>
              <a:rPr lang="el-GR" sz="2300" b="1" dirty="0" smtClean="0">
                <a:solidFill>
                  <a:srgbClr val="FFFFFF"/>
                </a:solidFill>
              </a:rPr>
              <a:t>επικοινωνίας</a:t>
            </a:r>
            <a:endParaRPr lang="en-US" sz="2300" b="1" dirty="0">
              <a:solidFill>
                <a:srgbClr val="FFFFFF"/>
              </a:solidFill>
            </a:endParaRPr>
          </a:p>
        </p:txBody>
      </p:sp>
      <p:sp>
        <p:nvSpPr>
          <p:cNvPr id="203" name="Rectangle 177"/>
          <p:cNvSpPr>
            <a:spLocks noChangeArrowheads="1"/>
          </p:cNvSpPr>
          <p:nvPr/>
        </p:nvSpPr>
        <p:spPr bwMode="white">
          <a:xfrm>
            <a:off x="10615101" y="5452864"/>
            <a:ext cx="2151995" cy="869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Κέντρο ελέγχου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04" name="Rectangle 177"/>
          <p:cNvSpPr>
            <a:spLocks noChangeArrowheads="1"/>
          </p:cNvSpPr>
          <p:nvPr/>
        </p:nvSpPr>
        <p:spPr bwMode="white">
          <a:xfrm>
            <a:off x="7230725" y="5452864"/>
            <a:ext cx="2151995" cy="869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Όργανα απόκρισης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84" y="916360"/>
            <a:ext cx="9906381" cy="60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/>
          </p:cNvSpPr>
          <p:nvPr/>
        </p:nvSpPr>
        <p:spPr bwMode="auto">
          <a:xfrm>
            <a:off x="741363" y="-19050"/>
            <a:ext cx="13081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200"/>
              </a:spcBef>
              <a:tabLst>
                <a:tab pos="952500" algn="l"/>
              </a:tabLst>
            </a:pPr>
            <a:r>
              <a:rPr lang="el-GR" sz="4800" dirty="0" err="1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Ομοιοστατικοί</a:t>
            </a:r>
            <a:r>
              <a:rPr lang="el-GR" sz="4800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 μηχανισμοί</a:t>
            </a:r>
            <a:endParaRPr lang="en-US" sz="4800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cxnSp>
        <p:nvCxnSpPr>
          <p:cNvPr id="35845" name="5 - Ευθεία γραμμή σύνδεσης"/>
          <p:cNvCxnSpPr>
            <a:cxnSpLocks noChangeShapeType="1"/>
          </p:cNvCxnSpPr>
          <p:nvPr/>
        </p:nvCxnSpPr>
        <p:spPr bwMode="auto">
          <a:xfrm>
            <a:off x="1533525" y="86217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6" name="6 - Ευθεία γραμμή σύνδεσης"/>
          <p:cNvCxnSpPr>
            <a:cxnSpLocks noChangeShapeType="1"/>
          </p:cNvCxnSpPr>
          <p:nvPr/>
        </p:nvCxnSpPr>
        <p:spPr bwMode="auto">
          <a:xfrm>
            <a:off x="1533525" y="94853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5849" name="10 - Έκρηξη 1"/>
          <p:cNvSpPr>
            <a:spLocks noChangeArrowheads="1"/>
          </p:cNvSpPr>
          <p:nvPr/>
        </p:nvSpPr>
        <p:spPr bwMode="auto">
          <a:xfrm>
            <a:off x="9548813" y="-236538"/>
            <a:ext cx="4083050" cy="2376488"/>
          </a:xfrm>
          <a:prstGeom prst="irregularSeal1">
            <a:avLst/>
          </a:prstGeom>
          <a:solidFill>
            <a:srgbClr val="FF0000">
              <a:alpha val="14902"/>
            </a:srgbClr>
          </a:solidFill>
          <a:ln w="25400" algn="ctr">
            <a:solidFill>
              <a:srgbClr val="6E362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520700" algn="l"/>
              </a:tabLst>
            </a:pPr>
            <a:endParaRPr lang="el-GR"/>
          </a:p>
        </p:txBody>
      </p:sp>
      <p:sp>
        <p:nvSpPr>
          <p:cNvPr id="35850" name="11 - TextBox"/>
          <p:cNvSpPr txBox="1">
            <a:spLocks noChangeArrowheads="1"/>
          </p:cNvSpPr>
          <p:nvPr/>
        </p:nvSpPr>
        <p:spPr bwMode="auto">
          <a:xfrm>
            <a:off x="10606088" y="412750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Σχολικό Βιβλίο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246188" y="7233245"/>
            <a:ext cx="1089501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b="1" kern="0" dirty="0">
                <a:solidFill>
                  <a:srgbClr val="000000"/>
                </a:solidFill>
              </a:rPr>
              <a:t>1.</a:t>
            </a:r>
            <a:r>
              <a:rPr lang="el-GR" kern="0" dirty="0">
                <a:solidFill>
                  <a:srgbClr val="000000"/>
                </a:solidFill>
              </a:rPr>
              <a:t> </a:t>
            </a:r>
            <a:r>
              <a:rPr lang="el-GR" kern="0" dirty="0" smtClean="0">
                <a:solidFill>
                  <a:srgbClr val="000000"/>
                </a:solidFill>
              </a:rPr>
              <a:t>Βρείτε τη διαφορά στο δέρμα αριστερά και στο δέρμα δεξιά. Γιατί υπάρχει αυτή η διαφορά; </a:t>
            </a:r>
            <a:endParaRPr lang="el-GR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662988" y="-1603375"/>
            <a:ext cx="5789612" cy="4475163"/>
            <a:chOff x="0" y="876"/>
            <a:chExt cx="3647" cy="2819"/>
          </a:xfrm>
        </p:grpSpPr>
        <p:pic>
          <p:nvPicPr>
            <p:cNvPr id="35853" name="Picture 5" descr="magnifier"/>
            <p:cNvPicPr>
              <a:picLocks noChangeAspect="1" noChangeArrowheads="1"/>
            </p:cNvPicPr>
            <p:nvPr/>
          </p:nvPicPr>
          <p:blipFill>
            <a:blip r:embed="rId3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Ellipse 5"/>
            <p:cNvSpPr>
              <a:spLocks noChangeArrowheads="1"/>
            </p:cNvSpPr>
            <p:nvPr/>
          </p:nvSpPr>
          <p:spPr bwMode="auto">
            <a:xfrm flipH="1">
              <a:off x="905" y="1313"/>
              <a:ext cx="1762" cy="1737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noProof="1"/>
            </a:p>
          </p:txBody>
        </p:sp>
        <p:sp>
          <p:nvSpPr>
            <p:cNvPr id="35855" name="Oval 12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/>
          </p:cNvSpPr>
          <p:nvPr/>
        </p:nvSpPr>
        <p:spPr bwMode="auto">
          <a:xfrm>
            <a:off x="741363" y="-19050"/>
            <a:ext cx="13081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200"/>
              </a:spcBef>
              <a:tabLst>
                <a:tab pos="952500" algn="l"/>
              </a:tabLst>
            </a:pPr>
            <a:r>
              <a:rPr lang="el-GR" sz="4800" dirty="0" err="1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Ομοιοστατικοί</a:t>
            </a:r>
            <a:r>
              <a:rPr lang="el-GR" sz="4800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 μηχανισμοί</a:t>
            </a:r>
            <a:endParaRPr lang="en-US" sz="4800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cxnSp>
        <p:nvCxnSpPr>
          <p:cNvPr id="35843" name="3 - Ευθεία γραμμή σύνδεσης"/>
          <p:cNvCxnSpPr>
            <a:cxnSpLocks noChangeShapeType="1"/>
          </p:cNvCxnSpPr>
          <p:nvPr/>
        </p:nvCxnSpPr>
        <p:spPr bwMode="auto">
          <a:xfrm>
            <a:off x="1389063" y="6964363"/>
            <a:ext cx="107299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4" name="4 - Ευθεία γραμμή σύνδεσης"/>
          <p:cNvCxnSpPr>
            <a:cxnSpLocks noChangeShapeType="1"/>
          </p:cNvCxnSpPr>
          <p:nvPr/>
        </p:nvCxnSpPr>
        <p:spPr bwMode="auto">
          <a:xfrm>
            <a:off x="1462088" y="7756525"/>
            <a:ext cx="107283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5" name="5 - Ευθεία γραμμή σύνδεσης"/>
          <p:cNvCxnSpPr>
            <a:cxnSpLocks noChangeShapeType="1"/>
          </p:cNvCxnSpPr>
          <p:nvPr/>
        </p:nvCxnSpPr>
        <p:spPr bwMode="auto">
          <a:xfrm>
            <a:off x="1533525" y="86217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6" name="6 - Ευθεία γραμμή σύνδεσης"/>
          <p:cNvCxnSpPr>
            <a:cxnSpLocks noChangeShapeType="1"/>
          </p:cNvCxnSpPr>
          <p:nvPr/>
        </p:nvCxnSpPr>
        <p:spPr bwMode="auto">
          <a:xfrm>
            <a:off x="1533525" y="94853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5849" name="10 - Έκρηξη 1"/>
          <p:cNvSpPr>
            <a:spLocks noChangeArrowheads="1"/>
          </p:cNvSpPr>
          <p:nvPr/>
        </p:nvSpPr>
        <p:spPr bwMode="auto">
          <a:xfrm>
            <a:off x="9548813" y="-236538"/>
            <a:ext cx="4083050" cy="2376488"/>
          </a:xfrm>
          <a:prstGeom prst="irregularSeal1">
            <a:avLst/>
          </a:prstGeom>
          <a:solidFill>
            <a:srgbClr val="FF0000">
              <a:alpha val="14902"/>
            </a:srgbClr>
          </a:solidFill>
          <a:ln w="25400" algn="ctr">
            <a:solidFill>
              <a:srgbClr val="6E362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520700" algn="l"/>
              </a:tabLst>
            </a:pPr>
            <a:endParaRPr lang="el-GR"/>
          </a:p>
        </p:txBody>
      </p:sp>
      <p:sp>
        <p:nvSpPr>
          <p:cNvPr id="35850" name="11 - TextBox"/>
          <p:cNvSpPr txBox="1">
            <a:spLocks noChangeArrowheads="1"/>
          </p:cNvSpPr>
          <p:nvPr/>
        </p:nvSpPr>
        <p:spPr bwMode="auto">
          <a:xfrm>
            <a:off x="10606088" y="412750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Σχολικό Βιβλίο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662988" y="-1603375"/>
            <a:ext cx="5789612" cy="4475163"/>
            <a:chOff x="0" y="876"/>
            <a:chExt cx="3647" cy="2819"/>
          </a:xfrm>
        </p:grpSpPr>
        <p:pic>
          <p:nvPicPr>
            <p:cNvPr id="35853" name="Picture 5" descr="magnifier"/>
            <p:cNvPicPr>
              <a:picLocks noChangeAspect="1" noChangeArrowheads="1"/>
            </p:cNvPicPr>
            <p:nvPr/>
          </p:nvPicPr>
          <p:blipFill>
            <a:blip r:embed="rId2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Ellipse 5"/>
            <p:cNvSpPr>
              <a:spLocks noChangeArrowheads="1"/>
            </p:cNvSpPr>
            <p:nvPr/>
          </p:nvSpPr>
          <p:spPr bwMode="auto">
            <a:xfrm flipH="1">
              <a:off x="905" y="1313"/>
              <a:ext cx="1762" cy="1737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noProof="1"/>
            </a:p>
          </p:txBody>
        </p:sp>
        <p:sp>
          <p:nvSpPr>
            <p:cNvPr id="35855" name="Oval 12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776" y="1132384"/>
            <a:ext cx="93535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98804" y="5164832"/>
            <a:ext cx="5036244" cy="2775173"/>
            <a:chOff x="4008" y="2358"/>
            <a:chExt cx="1548" cy="906"/>
          </a:xfrm>
        </p:grpSpPr>
        <p:sp>
          <p:nvSpPr>
            <p:cNvPr id="3" name="Oval 43"/>
            <p:cNvSpPr>
              <a:spLocks noChangeArrowheads="1"/>
            </p:cNvSpPr>
            <p:nvPr/>
          </p:nvSpPr>
          <p:spPr bwMode="auto">
            <a:xfrm>
              <a:off x="5028" y="2402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4" name="AutoShape 51"/>
            <p:cNvSpPr>
              <a:spLocks noChangeArrowheads="1"/>
            </p:cNvSpPr>
            <p:nvPr/>
          </p:nvSpPr>
          <p:spPr bwMode="auto">
            <a:xfrm>
              <a:off x="4008" y="2358"/>
              <a:ext cx="1548" cy="906"/>
            </a:xfrm>
            <a:prstGeom prst="foldedCorner">
              <a:avLst>
                <a:gd name="adj" fmla="val 9551"/>
              </a:avLst>
            </a:prstGeom>
            <a:gradFill rotWithShape="1">
              <a:gsLst>
                <a:gs pos="0">
                  <a:srgbClr val="FDEB03"/>
                </a:gs>
                <a:gs pos="100000">
                  <a:srgbClr val="FDEB03">
                    <a:gamma/>
                    <a:tint val="2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5" name="Rectangle 52"/>
            <p:cNvSpPr>
              <a:spLocks noChangeArrowheads="1"/>
            </p:cNvSpPr>
            <p:nvPr/>
          </p:nvSpPr>
          <p:spPr bwMode="auto">
            <a:xfrm>
              <a:off x="4044" y="2408"/>
              <a:ext cx="1483" cy="155"/>
            </a:xfrm>
            <a:prstGeom prst="rect">
              <a:avLst/>
            </a:prstGeom>
            <a:solidFill>
              <a:srgbClr val="FAC4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400" b="1" dirty="0"/>
            </a:p>
          </p:txBody>
        </p:sp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5252" y="2361"/>
              <a:ext cx="249" cy="249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5325" y="2403"/>
              <a:ext cx="101" cy="169"/>
              <a:chOff x="6363" y="1633"/>
              <a:chExt cx="222" cy="372"/>
            </a:xfrm>
          </p:grpSpPr>
          <p:sp>
            <p:nvSpPr>
              <p:cNvPr id="8" name="Freeform 60"/>
              <p:cNvSpPr>
                <a:spLocks/>
              </p:cNvSpPr>
              <p:nvPr/>
            </p:nvSpPr>
            <p:spPr bwMode="gray">
              <a:xfrm>
                <a:off x="6363" y="1633"/>
                <a:ext cx="222" cy="277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108"/>
                  </a:cxn>
                  <a:cxn ang="0">
                    <a:pos x="44" y="227"/>
                  </a:cxn>
                  <a:cxn ang="0">
                    <a:pos x="58" y="276"/>
                  </a:cxn>
                  <a:cxn ang="0">
                    <a:pos x="71" y="287"/>
                  </a:cxn>
                  <a:cxn ang="0">
                    <a:pos x="159" y="287"/>
                  </a:cxn>
                  <a:cxn ang="0">
                    <a:pos x="172" y="276"/>
                  </a:cxn>
                  <a:cxn ang="0">
                    <a:pos x="186" y="227"/>
                  </a:cxn>
                  <a:cxn ang="0">
                    <a:pos x="230" y="108"/>
                  </a:cxn>
                  <a:cxn ang="0">
                    <a:pos x="115" y="0"/>
                  </a:cxn>
                </a:cxnLst>
                <a:rect l="0" t="0" r="r" b="b"/>
                <a:pathLst>
                  <a:path w="230" h="287">
                    <a:moveTo>
                      <a:pt x="115" y="0"/>
                    </a:moveTo>
                    <a:cubicBezTo>
                      <a:pt x="51" y="0"/>
                      <a:pt x="0" y="49"/>
                      <a:pt x="0" y="108"/>
                    </a:cubicBezTo>
                    <a:cubicBezTo>
                      <a:pt x="0" y="146"/>
                      <a:pt x="25" y="185"/>
                      <a:pt x="44" y="227"/>
                    </a:cubicBezTo>
                    <a:cubicBezTo>
                      <a:pt x="58" y="276"/>
                      <a:pt x="58" y="276"/>
                      <a:pt x="58" y="276"/>
                    </a:cubicBezTo>
                    <a:cubicBezTo>
                      <a:pt x="58" y="282"/>
                      <a:pt x="64" y="287"/>
                      <a:pt x="71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66" y="287"/>
                      <a:pt x="172" y="282"/>
                      <a:pt x="172" y="276"/>
                    </a:cubicBezTo>
                    <a:cubicBezTo>
                      <a:pt x="186" y="227"/>
                      <a:pt x="186" y="227"/>
                      <a:pt x="186" y="227"/>
                    </a:cubicBezTo>
                    <a:cubicBezTo>
                      <a:pt x="205" y="185"/>
                      <a:pt x="230" y="146"/>
                      <a:pt x="230" y="108"/>
                    </a:cubicBezTo>
                    <a:cubicBezTo>
                      <a:pt x="230" y="49"/>
                      <a:pt x="179" y="0"/>
                      <a:pt x="11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EA50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61"/>
              <p:cNvSpPr>
                <a:spLocks/>
              </p:cNvSpPr>
              <p:nvPr/>
            </p:nvSpPr>
            <p:spPr bwMode="gray">
              <a:xfrm>
                <a:off x="6418" y="1919"/>
                <a:ext cx="113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6"/>
                  </a:cxn>
                  <a:cxn ang="0">
                    <a:pos x="41" y="89"/>
                  </a:cxn>
                  <a:cxn ang="0">
                    <a:pos x="75" y="89"/>
                  </a:cxn>
                  <a:cxn ang="0">
                    <a:pos x="109" y="56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6" h="89">
                    <a:moveTo>
                      <a:pt x="0" y="0"/>
                    </a:moveTo>
                    <a:cubicBezTo>
                      <a:pt x="0" y="0"/>
                      <a:pt x="6" y="53"/>
                      <a:pt x="7" y="56"/>
                    </a:cubicBezTo>
                    <a:cubicBezTo>
                      <a:pt x="8" y="59"/>
                      <a:pt x="29" y="89"/>
                      <a:pt x="41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87" y="89"/>
                      <a:pt x="108" y="59"/>
                      <a:pt x="109" y="56"/>
                    </a:cubicBezTo>
                    <a:cubicBezTo>
                      <a:pt x="109" y="53"/>
                      <a:pt x="116" y="0"/>
                      <a:pt x="1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Freeform 62"/>
              <p:cNvSpPr>
                <a:spLocks noEditPoints="1"/>
              </p:cNvSpPr>
              <p:nvPr/>
            </p:nvSpPr>
            <p:spPr bwMode="gray">
              <a:xfrm>
                <a:off x="6419" y="1929"/>
                <a:ext cx="108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112" y="18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4" y="33"/>
                  </a:cxn>
                  <a:cxn ang="0">
                    <a:pos x="108" y="43"/>
                  </a:cxn>
                  <a:cxn ang="0">
                    <a:pos x="109" y="37"/>
                  </a:cxn>
                  <a:cxn ang="0">
                    <a:pos x="4" y="26"/>
                  </a:cxn>
                  <a:cxn ang="0">
                    <a:pos x="4" y="33"/>
                  </a:cxn>
                  <a:cxn ang="0">
                    <a:pos x="14" y="57"/>
                  </a:cxn>
                  <a:cxn ang="0">
                    <a:pos x="93" y="65"/>
                  </a:cxn>
                  <a:cxn ang="0">
                    <a:pos x="98" y="59"/>
                  </a:cxn>
                  <a:cxn ang="0">
                    <a:pos x="9" y="50"/>
                  </a:cxn>
                  <a:cxn ang="0">
                    <a:pos x="14" y="57"/>
                  </a:cxn>
                </a:cxnLst>
                <a:rect l="0" t="0" r="r" b="b"/>
                <a:pathLst>
                  <a:path w="112" h="65">
                    <a:moveTo>
                      <a:pt x="0" y="0"/>
                    </a:moveTo>
                    <a:cubicBezTo>
                      <a:pt x="0" y="2"/>
                      <a:pt x="1" y="5"/>
                      <a:pt x="1" y="7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2" y="16"/>
                      <a:pt x="112" y="13"/>
                      <a:pt x="112" y="11"/>
                    </a:cubicBezTo>
                    <a:lnTo>
                      <a:pt x="0" y="0"/>
                    </a:lnTo>
                    <a:close/>
                    <a:moveTo>
                      <a:pt x="4" y="33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2"/>
                      <a:pt x="108" y="39"/>
                      <a:pt x="109" y="3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9"/>
                      <a:pt x="4" y="31"/>
                      <a:pt x="4" y="33"/>
                    </a:cubicBezTo>
                    <a:close/>
                    <a:moveTo>
                      <a:pt x="14" y="57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5" y="63"/>
                      <a:pt x="97" y="61"/>
                      <a:pt x="98" y="5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1" y="52"/>
                      <a:pt x="12" y="54"/>
                      <a:pt x="14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Freeform 63"/>
              <p:cNvSpPr>
                <a:spLocks/>
              </p:cNvSpPr>
              <p:nvPr/>
            </p:nvSpPr>
            <p:spPr bwMode="gray">
              <a:xfrm>
                <a:off x="6379" y="1654"/>
                <a:ext cx="69" cy="83"/>
              </a:xfrm>
              <a:custGeom>
                <a:avLst/>
                <a:gdLst/>
                <a:ahLst/>
                <a:cxnLst>
                  <a:cxn ang="0">
                    <a:pos x="29" y="72"/>
                  </a:cxn>
                  <a:cxn ang="0">
                    <a:pos x="62" y="24"/>
                  </a:cxn>
                  <a:cxn ang="0">
                    <a:pos x="71" y="10"/>
                  </a:cxn>
                  <a:cxn ang="0">
                    <a:pos x="58" y="1"/>
                  </a:cxn>
                  <a:cxn ang="0">
                    <a:pos x="6" y="76"/>
                  </a:cxn>
                  <a:cxn ang="0">
                    <a:pos x="19" y="85"/>
                  </a:cxn>
                  <a:cxn ang="0">
                    <a:pos x="29" y="72"/>
                  </a:cxn>
                </a:cxnLst>
                <a:rect l="0" t="0" r="r" b="b"/>
                <a:pathLst>
                  <a:path w="72" h="86">
                    <a:moveTo>
                      <a:pt x="29" y="72"/>
                    </a:moveTo>
                    <a:cubicBezTo>
                      <a:pt x="25" y="49"/>
                      <a:pt x="40" y="28"/>
                      <a:pt x="62" y="24"/>
                    </a:cubicBezTo>
                    <a:cubicBezTo>
                      <a:pt x="68" y="23"/>
                      <a:pt x="72" y="17"/>
                      <a:pt x="71" y="10"/>
                    </a:cubicBezTo>
                    <a:cubicBezTo>
                      <a:pt x="70" y="4"/>
                      <a:pt x="64" y="0"/>
                      <a:pt x="58" y="1"/>
                    </a:cubicBezTo>
                    <a:cubicBezTo>
                      <a:pt x="23" y="7"/>
                      <a:pt x="0" y="41"/>
                      <a:pt x="6" y="76"/>
                    </a:cubicBezTo>
                    <a:cubicBezTo>
                      <a:pt x="7" y="82"/>
                      <a:pt x="13" y="86"/>
                      <a:pt x="19" y="85"/>
                    </a:cubicBezTo>
                    <a:cubicBezTo>
                      <a:pt x="26" y="84"/>
                      <a:pt x="30" y="78"/>
                      <a:pt x="2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2" name="Rectangle 3"/>
          <p:cNvSpPr>
            <a:spLocks/>
          </p:cNvSpPr>
          <p:nvPr/>
        </p:nvSpPr>
        <p:spPr bwMode="auto">
          <a:xfrm>
            <a:off x="741363" y="-19050"/>
            <a:ext cx="13081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200"/>
              </a:spcBef>
              <a:tabLst>
                <a:tab pos="952500" algn="l"/>
              </a:tabLst>
            </a:pPr>
            <a:r>
              <a:rPr lang="el-GR" sz="4800" dirty="0" err="1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Ομοιοστατικοί</a:t>
            </a:r>
            <a:r>
              <a:rPr lang="el-GR" sz="4800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 μηχανισμοί</a:t>
            </a:r>
            <a:endParaRPr lang="en-US" sz="4800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525736" y="556320"/>
            <a:ext cx="11522075" cy="273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19125" indent="-492125">
              <a:lnSpc>
                <a:spcPts val="3200"/>
              </a:lnSpc>
              <a:spcAft>
                <a:spcPts val="1800"/>
              </a:spcAft>
              <a:buSzPct val="130000"/>
              <a:tabLst>
                <a:tab pos="1025525" algn="l"/>
                <a:tab pos="1487488" algn="l"/>
              </a:tabLst>
              <a:defRPr/>
            </a:pPr>
            <a:r>
              <a:rPr lang="el-GR" kern="0" dirty="0" smtClean="0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endParaRPr lang="el-GR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gray">
          <a:xfrm>
            <a:off x="7901886" y="6028928"/>
            <a:ext cx="3425050" cy="1584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7973894" y="6100936"/>
            <a:ext cx="3294098" cy="746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eaLnBrk="0" hangingPunct="0"/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Πως θα σκεφτούμε για να απαντήσουμε;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gray">
          <a:xfrm>
            <a:off x="776680" y="1564432"/>
            <a:ext cx="325120" cy="32512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245816" y="1492425"/>
            <a:ext cx="957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kern="0" dirty="0" smtClean="0">
                <a:solidFill>
                  <a:srgbClr val="000000"/>
                </a:solidFill>
              </a:rPr>
              <a:t>Κάθε διαταραχή της ομοιόστασης μπορεί να οδηγήσει στην εκδήλωση διαφόρων </a:t>
            </a:r>
            <a:r>
              <a:rPr lang="el-GR" kern="0" dirty="0" smtClean="0">
                <a:solidFill>
                  <a:srgbClr val="0000FF"/>
                </a:solidFill>
              </a:rPr>
              <a:t>ασθενειών</a:t>
            </a:r>
            <a:r>
              <a:rPr lang="el-GR" kern="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8" name="Oval 31"/>
          <p:cNvSpPr>
            <a:spLocks noChangeAspect="1" noChangeArrowheads="1"/>
          </p:cNvSpPr>
          <p:nvPr/>
        </p:nvSpPr>
        <p:spPr bwMode="gray">
          <a:xfrm>
            <a:off x="1290008" y="2760752"/>
            <a:ext cx="243840" cy="24384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1605856" y="2626549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kern="0" dirty="0" smtClean="0">
                <a:solidFill>
                  <a:srgbClr val="000000"/>
                </a:solidFill>
              </a:rPr>
              <a:t>Γνωρίζετε κάποιο παράδειγμα;</a:t>
            </a:r>
            <a:r>
              <a:rPr lang="el-GR" kern="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447675" y="3580656"/>
            <a:ext cx="2444750" cy="1377950"/>
          </a:xfrm>
          <a:prstGeom prst="rect">
            <a:avLst/>
          </a:prstGeom>
          <a:solidFill>
            <a:srgbClr val="FFFF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300" b="1" noProof="1" smtClean="0">
                <a:solidFill>
                  <a:schemeClr val="tx1"/>
                </a:solidFill>
              </a:rPr>
              <a:t>Ερώτηση</a:t>
            </a:r>
            <a:endParaRPr lang="el-GR" sz="2300" b="1" noProof="1">
              <a:solidFill>
                <a:schemeClr val="tx1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2892425" y="3580656"/>
            <a:ext cx="9688513" cy="1377950"/>
          </a:xfrm>
          <a:prstGeom prst="rect">
            <a:avLst/>
          </a:prstGeom>
          <a:solidFill>
            <a:srgbClr val="FFFFCC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53598" tIns="102398" rIns="102398" bIns="102398" anchor="ctr"/>
          <a:lstStyle/>
          <a:p>
            <a:pPr>
              <a:spcBef>
                <a:spcPct val="25000"/>
              </a:spcBef>
              <a:defRPr/>
            </a:pPr>
            <a:endParaRPr lang="el-GR" sz="2400" noProof="1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400" kern="0" dirty="0" smtClean="0">
                <a:solidFill>
                  <a:srgbClr val="000000"/>
                </a:solidFill>
              </a:rPr>
              <a:t>Ποιοι παράγοντες μπορεί να προκαλέσουν διαταραχή της ομοιόστασης σε ένα οργανισμό;</a:t>
            </a:r>
            <a:endParaRPr lang="el-GR" sz="2400" noProof="1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sz="2300" noProof="1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447675" y="8117160"/>
            <a:ext cx="2444750" cy="1377950"/>
          </a:xfrm>
          <a:prstGeom prst="rect">
            <a:avLst/>
          </a:prstGeom>
          <a:solidFill>
            <a:srgbClr val="FFC0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300" b="1" noProof="1" smtClean="0">
                <a:solidFill>
                  <a:srgbClr val="FFFFFF"/>
                </a:solidFill>
              </a:rPr>
              <a:t>Απάντηση</a:t>
            </a:r>
            <a:endParaRPr lang="el-GR" sz="2300" b="1" noProof="1">
              <a:solidFill>
                <a:srgbClr val="FFFFFF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gray">
          <a:xfrm>
            <a:off x="2878138" y="8117160"/>
            <a:ext cx="9688512" cy="1377950"/>
          </a:xfrm>
          <a:prstGeom prst="rect">
            <a:avLst/>
          </a:prstGeom>
          <a:solidFill>
            <a:srgbClr val="FFFFCC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53598" tIns="102398" rIns="102398" bIns="102398" anchor="ctr"/>
          <a:lstStyle/>
          <a:p>
            <a:pPr marL="269875" indent="-269875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300" noProof="1" smtClean="0"/>
              <a:t>…………………………………………………………………………</a:t>
            </a:r>
            <a:endParaRPr lang="el-GR" sz="2300" noProof="1"/>
          </a:p>
          <a:p>
            <a:pPr marL="269875" indent="-269875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endParaRPr lang="el-GR" sz="2300" noProof="1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gray">
          <a:xfrm rot="5400000" flipV="1">
            <a:off x="1101800" y="4570908"/>
            <a:ext cx="1152129" cy="1440160"/>
          </a:xfrm>
          <a:prstGeom prst="rightArrow">
            <a:avLst>
              <a:gd name="adj1" fmla="val 55000"/>
              <a:gd name="adj2" fmla="val 63606"/>
            </a:avLst>
          </a:prstGeom>
          <a:solidFill>
            <a:srgbClr val="FFC000"/>
          </a:soli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460793" tIns="0" rIns="0" bIns="0" anchor="ctr"/>
          <a:lstStyle/>
          <a:p>
            <a:pPr algn="ctr" eaLnBrk="0" hangingPunct="0">
              <a:defRPr/>
            </a:pPr>
            <a:endParaRPr lang="el-GR" sz="26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0" y="-1588"/>
            <a:ext cx="13003213" cy="9755188"/>
          </a:xfrm>
          <a:prstGeom prst="foldedCorner">
            <a:avLst>
              <a:gd name="adj" fmla="val 9551"/>
            </a:avLst>
          </a:prstGeom>
          <a:gradFill rotWithShape="1">
            <a:gsLst>
              <a:gs pos="0">
                <a:srgbClr val="FDEB03"/>
              </a:gs>
              <a:gs pos="100000">
                <a:srgbClr val="FDEB03">
                  <a:gamma/>
                  <a:tint val="2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Hoefler Text" pitchFamily="1" charset="0"/>
              <a:cs typeface="Arial" charset="0"/>
              <a:sym typeface="Hoefler Text" pitchFamily="1" charset="0"/>
            </a:endParaRPr>
          </a:p>
        </p:txBody>
      </p:sp>
      <p:sp>
        <p:nvSpPr>
          <p:cNvPr id="3" name="3 - TextBox"/>
          <p:cNvSpPr txBox="1">
            <a:spLocks noChangeArrowheads="1"/>
          </p:cNvSpPr>
          <p:nvPr/>
        </p:nvSpPr>
        <p:spPr bwMode="auto">
          <a:xfrm>
            <a:off x="1787540" y="535459"/>
            <a:ext cx="15715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Tips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20131081">
            <a:off x="7446998" y="3182031"/>
            <a:ext cx="4127500" cy="35718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l-GR">
              <a:sym typeface="Hoefler Text" pitchFamily="1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 rot="20131081">
            <a:off x="7875623" y="5125131"/>
            <a:ext cx="3000375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l-GR">
              <a:sym typeface="Hoefler Text" pitchFamily="1" charset="0"/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 rot="20131081">
            <a:off x="8018498" y="5188631"/>
            <a:ext cx="278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FF"/>
                </a:solidFill>
              </a:rPr>
              <a:t>Οντότητα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 rot="20131081">
            <a:off x="8018498" y="3617006"/>
            <a:ext cx="2786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 dirty="0"/>
              <a:t>Περιβάλλον</a:t>
            </a:r>
            <a:r>
              <a:rPr lang="el-GR" sz="2000" b="1" dirty="0"/>
              <a:t> </a:t>
            </a:r>
            <a:endParaRPr lang="el-GR" sz="2000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216027" y="2733660"/>
            <a:ext cx="56435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indent="-469900">
              <a:lnSpc>
                <a:spcPts val="3200"/>
              </a:lnSpc>
              <a:spcAft>
                <a:spcPts val="1000"/>
              </a:spcAft>
              <a:buSzPct val="130000"/>
              <a:buFontTx/>
              <a:buBlip>
                <a:blip r:embed="rId2"/>
              </a:buBlip>
              <a:tabLst>
                <a:tab pos="533400" algn="l"/>
              </a:tabLst>
            </a:pPr>
            <a:r>
              <a:rPr lang="el-GR" sz="3000" b="1" dirty="0" smtClean="0">
                <a:solidFill>
                  <a:schemeClr val="tx1"/>
                </a:solidFill>
              </a:rPr>
              <a:t>Το σχήμα οντότητα περιβάλλον σας βοηθά να απαντήσετε ερωτήσεις τύπου «γιατί» όχι μόνο στη βιολογία… </a:t>
            </a: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tabLst>
                <a:tab pos="533400" algn="l"/>
              </a:tabLst>
            </a:pP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buFontTx/>
              <a:buBlip>
                <a:blip r:embed="rId3"/>
              </a:buBlip>
              <a:tabLst>
                <a:tab pos="533400" algn="l"/>
              </a:tabLst>
            </a:pPr>
            <a:r>
              <a:rPr lang="el-GR" sz="2400" dirty="0" smtClean="0">
                <a:solidFill>
                  <a:schemeClr val="tx1"/>
                </a:solidFill>
              </a:rPr>
              <a:t>Ποιοι παράγοντες επηρεάζουν τη θερμοκρασία του εδάφους;</a:t>
            </a: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buFontTx/>
              <a:buBlip>
                <a:blip r:embed="rId3"/>
              </a:buBlip>
              <a:tabLst>
                <a:tab pos="533400" algn="l"/>
              </a:tabLst>
            </a:pPr>
            <a:r>
              <a:rPr lang="el-GR" sz="2400" dirty="0" smtClean="0">
                <a:solidFill>
                  <a:schemeClr val="tx1"/>
                </a:solidFill>
              </a:rPr>
              <a:t>Γιατί ο Νίκος βαριέται στο μάθημα της Βιολογίας;</a:t>
            </a: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buFontTx/>
              <a:buBlip>
                <a:blip r:embed="rId3"/>
              </a:buBlip>
              <a:tabLst>
                <a:tab pos="533400" algn="l"/>
              </a:tabLst>
            </a:pPr>
            <a:r>
              <a:rPr lang="el-GR" sz="2400" dirty="0" smtClean="0">
                <a:solidFill>
                  <a:schemeClr val="tx1"/>
                </a:solidFill>
              </a:rPr>
              <a:t>Σε ένα δρόμο γίνονται συχνά ατυχήματα. Ποιοι είναι οι λόγοι;</a:t>
            </a: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buFontTx/>
              <a:buBlip>
                <a:blip r:embed="rId3"/>
              </a:buBlip>
              <a:tabLst>
                <a:tab pos="533400" algn="l"/>
              </a:tabLst>
            </a:pPr>
            <a:r>
              <a:rPr lang="el-GR" sz="2400" dirty="0" smtClean="0">
                <a:solidFill>
                  <a:schemeClr val="tx1"/>
                </a:solidFill>
              </a:rPr>
              <a:t>…</a:t>
            </a: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tabLst>
                <a:tab pos="533400" algn="l"/>
              </a:tabLst>
            </a:pP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buFontTx/>
              <a:buBlip>
                <a:blip r:embed="rId3"/>
              </a:buBlip>
              <a:tabLst>
                <a:tab pos="533400" algn="l"/>
              </a:tabLst>
            </a:pPr>
            <a:endParaRPr lang="el-GR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tabLst>
                <a:tab pos="533400" algn="l"/>
              </a:tabLst>
            </a:pP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spcAft>
                <a:spcPts val="2000"/>
              </a:spcAft>
              <a:buSzPct val="120000"/>
              <a:buFontTx/>
              <a:buBlip>
                <a:blip r:embed="rId3"/>
              </a:buBlip>
              <a:tabLst>
                <a:tab pos="533400" algn="l"/>
              </a:tabLst>
            </a:pP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buSzPct val="120000"/>
              <a:tabLst>
                <a:tab pos="533400" algn="l"/>
              </a:tabLst>
            </a:pP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buSzPct val="120000"/>
              <a:tabLst>
                <a:tab pos="533400" algn="l"/>
              </a:tabLst>
            </a:pPr>
            <a:endParaRPr lang="el-GR" sz="2400" dirty="0">
              <a:solidFill>
                <a:schemeClr val="tx1"/>
              </a:solidFill>
            </a:endParaRPr>
          </a:p>
          <a:p>
            <a:pPr marL="1028700" lvl="1" indent="-469900">
              <a:lnSpc>
                <a:spcPts val="2800"/>
              </a:lnSpc>
              <a:buSzPct val="120000"/>
              <a:tabLst>
                <a:tab pos="533400" algn="l"/>
              </a:tabLst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 rot="10191660">
            <a:off x="7609041" y="7558786"/>
            <a:ext cx="4008936" cy="1764475"/>
          </a:xfrm>
          <a:prstGeom prst="wedgeRoundRectCallout">
            <a:avLst>
              <a:gd name="adj1" fmla="val -20653"/>
              <a:gd name="adj2" fmla="val 1560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 rot="20932058">
            <a:off x="7668694" y="7692659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Προσδιορίστε την οντότητα και αναζητήστε σε αυτήν αιτίες</a:t>
            </a:r>
            <a:endParaRPr lang="el-GR" dirty="0"/>
          </a:p>
        </p:txBody>
      </p:sp>
      <p:sp>
        <p:nvSpPr>
          <p:cNvPr id="14" name="13 - Επεξήγηση με στρογγυλεμένο παραλληλόγραμμο"/>
          <p:cNvSpPr/>
          <p:nvPr/>
        </p:nvSpPr>
        <p:spPr>
          <a:xfrm>
            <a:off x="7761441" y="447644"/>
            <a:ext cx="4008936" cy="1764475"/>
          </a:xfrm>
          <a:prstGeom prst="wedgeRoundRectCallout">
            <a:avLst>
              <a:gd name="adj1" fmla="val -20653"/>
              <a:gd name="adj2" fmla="val 13224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7859722" y="447644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Προσδιορίστε το περιβάλλον και αναζητήστε σε αυτό αιτίες</a:t>
            </a:r>
            <a:endParaRPr lang="el-GR" dirty="0"/>
          </a:p>
        </p:txBody>
      </p:sp>
      <p:sp>
        <p:nvSpPr>
          <p:cNvPr id="21" name="Oval 32"/>
          <p:cNvSpPr>
            <a:spLocks noChangeArrowheads="1"/>
          </p:cNvSpPr>
          <p:nvPr/>
        </p:nvSpPr>
        <p:spPr bwMode="auto">
          <a:xfrm>
            <a:off x="123775" y="90454"/>
            <a:ext cx="1735155" cy="2509341"/>
          </a:xfrm>
          <a:prstGeom prst="ellipse">
            <a:avLst/>
          </a:prstGeom>
          <a:gradFill rotWithShape="1">
            <a:gsLst>
              <a:gs pos="0">
                <a:srgbClr val="ECECEC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Hoefler Text" pitchFamily="1" charset="0"/>
              <a:cs typeface="Arial" charset="0"/>
              <a:sym typeface="Hoefler Text" pitchFamily="1" charset="0"/>
            </a:endParaRPr>
          </a:p>
        </p:txBody>
      </p:sp>
      <p:sp>
        <p:nvSpPr>
          <p:cNvPr id="22" name="Freeform 32"/>
          <p:cNvSpPr>
            <a:spLocks/>
          </p:cNvSpPr>
          <p:nvPr/>
        </p:nvSpPr>
        <p:spPr bwMode="gray">
          <a:xfrm>
            <a:off x="632475" y="513716"/>
            <a:ext cx="703818" cy="1268189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0" y="108"/>
              </a:cxn>
              <a:cxn ang="0">
                <a:pos x="44" y="227"/>
              </a:cxn>
              <a:cxn ang="0">
                <a:pos x="58" y="276"/>
              </a:cxn>
              <a:cxn ang="0">
                <a:pos x="71" y="287"/>
              </a:cxn>
              <a:cxn ang="0">
                <a:pos x="159" y="287"/>
              </a:cxn>
              <a:cxn ang="0">
                <a:pos x="172" y="276"/>
              </a:cxn>
              <a:cxn ang="0">
                <a:pos x="186" y="227"/>
              </a:cxn>
              <a:cxn ang="0">
                <a:pos x="230" y="108"/>
              </a:cxn>
              <a:cxn ang="0">
                <a:pos x="115" y="0"/>
              </a:cxn>
            </a:cxnLst>
            <a:rect l="0" t="0" r="r" b="b"/>
            <a:pathLst>
              <a:path w="230" h="287">
                <a:moveTo>
                  <a:pt x="115" y="0"/>
                </a:moveTo>
                <a:cubicBezTo>
                  <a:pt x="51" y="0"/>
                  <a:pt x="0" y="49"/>
                  <a:pt x="0" y="108"/>
                </a:cubicBezTo>
                <a:cubicBezTo>
                  <a:pt x="0" y="146"/>
                  <a:pt x="25" y="185"/>
                  <a:pt x="44" y="227"/>
                </a:cubicBezTo>
                <a:cubicBezTo>
                  <a:pt x="58" y="276"/>
                  <a:pt x="58" y="276"/>
                  <a:pt x="58" y="276"/>
                </a:cubicBezTo>
                <a:cubicBezTo>
                  <a:pt x="58" y="282"/>
                  <a:pt x="64" y="287"/>
                  <a:pt x="71" y="287"/>
                </a:cubicBezTo>
                <a:cubicBezTo>
                  <a:pt x="159" y="287"/>
                  <a:pt x="159" y="287"/>
                  <a:pt x="159" y="287"/>
                </a:cubicBezTo>
                <a:cubicBezTo>
                  <a:pt x="166" y="287"/>
                  <a:pt x="172" y="282"/>
                  <a:pt x="172" y="276"/>
                </a:cubicBezTo>
                <a:cubicBezTo>
                  <a:pt x="186" y="227"/>
                  <a:pt x="186" y="227"/>
                  <a:pt x="186" y="227"/>
                </a:cubicBezTo>
                <a:cubicBezTo>
                  <a:pt x="205" y="185"/>
                  <a:pt x="230" y="146"/>
                  <a:pt x="230" y="108"/>
                </a:cubicBezTo>
                <a:cubicBezTo>
                  <a:pt x="230" y="49"/>
                  <a:pt x="179" y="0"/>
                  <a:pt x="115" y="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EA50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/>
          <a:lstStyle/>
          <a:p>
            <a:pPr>
              <a:defRPr/>
            </a:pPr>
            <a:endParaRPr lang="el-GR"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23" name="Freeform 34"/>
          <p:cNvSpPr>
            <a:spLocks noEditPoints="1"/>
          </p:cNvSpPr>
          <p:nvPr/>
        </p:nvSpPr>
        <p:spPr bwMode="gray">
          <a:xfrm>
            <a:off x="810015" y="1868892"/>
            <a:ext cx="342398" cy="293011"/>
          </a:xfrm>
          <a:custGeom>
            <a:avLst/>
            <a:gdLst>
              <a:gd name="T0" fmla="*/ 0 w 112"/>
              <a:gd name="T1" fmla="*/ 0 h 65"/>
              <a:gd name="T2" fmla="*/ 1 w 112"/>
              <a:gd name="T3" fmla="*/ 7 h 65"/>
              <a:gd name="T4" fmla="*/ 112 w 112"/>
              <a:gd name="T5" fmla="*/ 18 h 65"/>
              <a:gd name="T6" fmla="*/ 112 w 112"/>
              <a:gd name="T7" fmla="*/ 11 h 65"/>
              <a:gd name="T8" fmla="*/ 0 w 112"/>
              <a:gd name="T9" fmla="*/ 0 h 65"/>
              <a:gd name="T10" fmla="*/ 4 w 112"/>
              <a:gd name="T11" fmla="*/ 33 h 65"/>
              <a:gd name="T12" fmla="*/ 108 w 112"/>
              <a:gd name="T13" fmla="*/ 43 h 65"/>
              <a:gd name="T14" fmla="*/ 109 w 112"/>
              <a:gd name="T15" fmla="*/ 37 h 65"/>
              <a:gd name="T16" fmla="*/ 4 w 112"/>
              <a:gd name="T17" fmla="*/ 26 h 65"/>
              <a:gd name="T18" fmla="*/ 4 w 112"/>
              <a:gd name="T19" fmla="*/ 33 h 65"/>
              <a:gd name="T20" fmla="*/ 14 w 112"/>
              <a:gd name="T21" fmla="*/ 57 h 65"/>
              <a:gd name="T22" fmla="*/ 93 w 112"/>
              <a:gd name="T23" fmla="*/ 65 h 65"/>
              <a:gd name="T24" fmla="*/ 98 w 112"/>
              <a:gd name="T25" fmla="*/ 59 h 65"/>
              <a:gd name="T26" fmla="*/ 9 w 112"/>
              <a:gd name="T27" fmla="*/ 50 h 65"/>
              <a:gd name="T28" fmla="*/ 14 w 112"/>
              <a:gd name="T29" fmla="*/ 57 h 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65"/>
              <a:gd name="T47" fmla="*/ 112 w 112"/>
              <a:gd name="T48" fmla="*/ 65 h 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65">
                <a:moveTo>
                  <a:pt x="0" y="0"/>
                </a:moveTo>
                <a:cubicBezTo>
                  <a:pt x="0" y="2"/>
                  <a:pt x="1" y="5"/>
                  <a:pt x="1" y="7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6"/>
                  <a:pt x="112" y="13"/>
                  <a:pt x="112" y="11"/>
                </a:cubicBezTo>
                <a:lnTo>
                  <a:pt x="0" y="0"/>
                </a:lnTo>
                <a:close/>
                <a:moveTo>
                  <a:pt x="4" y="33"/>
                </a:moveTo>
                <a:cubicBezTo>
                  <a:pt x="108" y="43"/>
                  <a:pt x="108" y="43"/>
                  <a:pt x="108" y="43"/>
                </a:cubicBezTo>
                <a:cubicBezTo>
                  <a:pt x="108" y="42"/>
                  <a:pt x="108" y="39"/>
                  <a:pt x="109" y="37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9"/>
                  <a:pt x="4" y="31"/>
                  <a:pt x="4" y="33"/>
                </a:cubicBezTo>
                <a:close/>
                <a:moveTo>
                  <a:pt x="14" y="57"/>
                </a:moveTo>
                <a:cubicBezTo>
                  <a:pt x="93" y="65"/>
                  <a:pt x="93" y="65"/>
                  <a:pt x="93" y="65"/>
                </a:cubicBezTo>
                <a:cubicBezTo>
                  <a:pt x="95" y="63"/>
                  <a:pt x="97" y="61"/>
                  <a:pt x="98" y="59"/>
                </a:cubicBezTo>
                <a:cubicBezTo>
                  <a:pt x="9" y="50"/>
                  <a:pt x="9" y="50"/>
                  <a:pt x="9" y="50"/>
                </a:cubicBezTo>
                <a:cubicBezTo>
                  <a:pt x="11" y="52"/>
                  <a:pt x="12" y="54"/>
                  <a:pt x="14" y="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" name="Freeform 34"/>
          <p:cNvSpPr>
            <a:spLocks noEditPoints="1"/>
          </p:cNvSpPr>
          <p:nvPr/>
        </p:nvSpPr>
        <p:spPr bwMode="gray">
          <a:xfrm>
            <a:off x="858798" y="1804966"/>
            <a:ext cx="342398" cy="293011"/>
          </a:xfrm>
          <a:custGeom>
            <a:avLst/>
            <a:gdLst>
              <a:gd name="T0" fmla="*/ 0 w 112"/>
              <a:gd name="T1" fmla="*/ 0 h 65"/>
              <a:gd name="T2" fmla="*/ 1 w 112"/>
              <a:gd name="T3" fmla="*/ 7 h 65"/>
              <a:gd name="T4" fmla="*/ 112 w 112"/>
              <a:gd name="T5" fmla="*/ 18 h 65"/>
              <a:gd name="T6" fmla="*/ 112 w 112"/>
              <a:gd name="T7" fmla="*/ 11 h 65"/>
              <a:gd name="T8" fmla="*/ 0 w 112"/>
              <a:gd name="T9" fmla="*/ 0 h 65"/>
              <a:gd name="T10" fmla="*/ 4 w 112"/>
              <a:gd name="T11" fmla="*/ 33 h 65"/>
              <a:gd name="T12" fmla="*/ 108 w 112"/>
              <a:gd name="T13" fmla="*/ 43 h 65"/>
              <a:gd name="T14" fmla="*/ 109 w 112"/>
              <a:gd name="T15" fmla="*/ 37 h 65"/>
              <a:gd name="T16" fmla="*/ 4 w 112"/>
              <a:gd name="T17" fmla="*/ 26 h 65"/>
              <a:gd name="T18" fmla="*/ 4 w 112"/>
              <a:gd name="T19" fmla="*/ 33 h 65"/>
              <a:gd name="T20" fmla="*/ 14 w 112"/>
              <a:gd name="T21" fmla="*/ 57 h 65"/>
              <a:gd name="T22" fmla="*/ 93 w 112"/>
              <a:gd name="T23" fmla="*/ 65 h 65"/>
              <a:gd name="T24" fmla="*/ 98 w 112"/>
              <a:gd name="T25" fmla="*/ 59 h 65"/>
              <a:gd name="T26" fmla="*/ 9 w 112"/>
              <a:gd name="T27" fmla="*/ 50 h 65"/>
              <a:gd name="T28" fmla="*/ 14 w 112"/>
              <a:gd name="T29" fmla="*/ 57 h 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2"/>
              <a:gd name="T46" fmla="*/ 0 h 65"/>
              <a:gd name="T47" fmla="*/ 112 w 112"/>
              <a:gd name="T48" fmla="*/ 65 h 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2" h="65">
                <a:moveTo>
                  <a:pt x="0" y="0"/>
                </a:moveTo>
                <a:cubicBezTo>
                  <a:pt x="0" y="2"/>
                  <a:pt x="1" y="5"/>
                  <a:pt x="1" y="7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6"/>
                  <a:pt x="112" y="13"/>
                  <a:pt x="112" y="11"/>
                </a:cubicBezTo>
                <a:lnTo>
                  <a:pt x="0" y="0"/>
                </a:lnTo>
                <a:close/>
                <a:moveTo>
                  <a:pt x="4" y="33"/>
                </a:moveTo>
                <a:cubicBezTo>
                  <a:pt x="108" y="43"/>
                  <a:pt x="108" y="43"/>
                  <a:pt x="108" y="43"/>
                </a:cubicBezTo>
                <a:cubicBezTo>
                  <a:pt x="108" y="42"/>
                  <a:pt x="108" y="39"/>
                  <a:pt x="109" y="37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9"/>
                  <a:pt x="4" y="31"/>
                  <a:pt x="4" y="33"/>
                </a:cubicBezTo>
                <a:close/>
                <a:moveTo>
                  <a:pt x="14" y="57"/>
                </a:moveTo>
                <a:cubicBezTo>
                  <a:pt x="93" y="65"/>
                  <a:pt x="93" y="65"/>
                  <a:pt x="93" y="65"/>
                </a:cubicBezTo>
                <a:cubicBezTo>
                  <a:pt x="95" y="63"/>
                  <a:pt x="97" y="61"/>
                  <a:pt x="98" y="59"/>
                </a:cubicBezTo>
                <a:cubicBezTo>
                  <a:pt x="9" y="50"/>
                  <a:pt x="9" y="50"/>
                  <a:pt x="9" y="50"/>
                </a:cubicBezTo>
                <a:cubicBezTo>
                  <a:pt x="11" y="52"/>
                  <a:pt x="12" y="54"/>
                  <a:pt x="14" y="5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/>
          </p:cNvSpPr>
          <p:nvPr/>
        </p:nvSpPr>
        <p:spPr bwMode="auto">
          <a:xfrm>
            <a:off x="741363" y="48692"/>
            <a:ext cx="885738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200"/>
              </a:spcBef>
              <a:tabLst>
                <a:tab pos="952500" algn="l"/>
              </a:tabLst>
            </a:pPr>
            <a:r>
              <a:rPr lang="el-GR" sz="4000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Παράγοντες που διαταράσσουν την ομοιόσταση</a:t>
            </a:r>
            <a:endParaRPr lang="en-US" sz="4000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cxnSp>
        <p:nvCxnSpPr>
          <p:cNvPr id="35843" name="3 - Ευθεία γραμμή σύνδεσης"/>
          <p:cNvCxnSpPr>
            <a:cxnSpLocks noChangeShapeType="1"/>
          </p:cNvCxnSpPr>
          <p:nvPr/>
        </p:nvCxnSpPr>
        <p:spPr bwMode="auto">
          <a:xfrm>
            <a:off x="1389063" y="6964363"/>
            <a:ext cx="107299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4" name="4 - Ευθεία γραμμή σύνδεσης"/>
          <p:cNvCxnSpPr>
            <a:cxnSpLocks noChangeShapeType="1"/>
          </p:cNvCxnSpPr>
          <p:nvPr/>
        </p:nvCxnSpPr>
        <p:spPr bwMode="auto">
          <a:xfrm>
            <a:off x="1462088" y="7756525"/>
            <a:ext cx="1072832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5" name="5 - Ευθεία γραμμή σύνδεσης"/>
          <p:cNvCxnSpPr>
            <a:cxnSpLocks noChangeShapeType="1"/>
          </p:cNvCxnSpPr>
          <p:nvPr/>
        </p:nvCxnSpPr>
        <p:spPr bwMode="auto">
          <a:xfrm>
            <a:off x="1533525" y="86217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846" name="6 - Ευθεία γραμμή σύνδεσης"/>
          <p:cNvCxnSpPr>
            <a:cxnSpLocks noChangeShapeType="1"/>
          </p:cNvCxnSpPr>
          <p:nvPr/>
        </p:nvCxnSpPr>
        <p:spPr bwMode="auto">
          <a:xfrm>
            <a:off x="1533525" y="9485313"/>
            <a:ext cx="107299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5849" name="10 - Έκρηξη 1"/>
          <p:cNvSpPr>
            <a:spLocks noChangeArrowheads="1"/>
          </p:cNvSpPr>
          <p:nvPr/>
        </p:nvSpPr>
        <p:spPr bwMode="auto">
          <a:xfrm>
            <a:off x="9548813" y="-236538"/>
            <a:ext cx="4083050" cy="2376488"/>
          </a:xfrm>
          <a:prstGeom prst="irregularSeal1">
            <a:avLst/>
          </a:prstGeom>
          <a:solidFill>
            <a:srgbClr val="FF0000">
              <a:alpha val="14902"/>
            </a:srgbClr>
          </a:solidFill>
          <a:ln w="25400" algn="ctr">
            <a:solidFill>
              <a:srgbClr val="6E362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520700" algn="l"/>
              </a:tabLst>
            </a:pPr>
            <a:endParaRPr lang="el-GR"/>
          </a:p>
        </p:txBody>
      </p:sp>
      <p:sp>
        <p:nvSpPr>
          <p:cNvPr id="35850" name="11 - TextBox"/>
          <p:cNvSpPr txBox="1">
            <a:spLocks noChangeArrowheads="1"/>
          </p:cNvSpPr>
          <p:nvPr/>
        </p:nvSpPr>
        <p:spPr bwMode="auto">
          <a:xfrm>
            <a:off x="10606088" y="412750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Σχολικό Βιβλίο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246188" y="5524872"/>
            <a:ext cx="1089501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b="1" kern="0" dirty="0">
                <a:solidFill>
                  <a:srgbClr val="000000"/>
                </a:solidFill>
              </a:rPr>
              <a:t>1.</a:t>
            </a:r>
            <a:r>
              <a:rPr lang="el-GR" kern="0" dirty="0">
                <a:solidFill>
                  <a:srgbClr val="000000"/>
                </a:solidFill>
              </a:rPr>
              <a:t> </a:t>
            </a:r>
            <a:r>
              <a:rPr lang="el-GR" kern="0" dirty="0" smtClean="0">
                <a:solidFill>
                  <a:srgbClr val="000000"/>
                </a:solidFill>
              </a:rPr>
              <a:t>Ποιους από τους παραπάνω παράγοντες αναφέρονται στο περιβάλλον; Ποιοι από τους παραπάνω παράγοντες αναφέρονται στην οντότητα;  </a:t>
            </a:r>
            <a:endParaRPr lang="el-GR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662988" y="-1603375"/>
            <a:ext cx="5789612" cy="4475163"/>
            <a:chOff x="0" y="876"/>
            <a:chExt cx="3647" cy="2819"/>
          </a:xfrm>
        </p:grpSpPr>
        <p:pic>
          <p:nvPicPr>
            <p:cNvPr id="35853" name="Picture 5" descr="magnifier"/>
            <p:cNvPicPr>
              <a:picLocks noChangeAspect="1" noChangeArrowheads="1"/>
            </p:cNvPicPr>
            <p:nvPr/>
          </p:nvPicPr>
          <p:blipFill>
            <a:blip r:embed="rId2" cstate="print"/>
            <a:srcRect l="2980"/>
            <a:stretch>
              <a:fillRect/>
            </a:stretch>
          </p:blipFill>
          <p:spPr bwMode="auto">
            <a:xfrm>
              <a:off x="0" y="876"/>
              <a:ext cx="3647" cy="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Ellipse 5"/>
            <p:cNvSpPr>
              <a:spLocks noChangeArrowheads="1"/>
            </p:cNvSpPr>
            <p:nvPr/>
          </p:nvSpPr>
          <p:spPr bwMode="auto">
            <a:xfrm flipH="1">
              <a:off x="905" y="1313"/>
              <a:ext cx="1762" cy="1737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0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noProof="1"/>
            </a:p>
          </p:txBody>
        </p:sp>
        <p:sp>
          <p:nvSpPr>
            <p:cNvPr id="35855" name="Oval 12"/>
            <p:cNvSpPr>
              <a:spLocks noChangeArrowheads="1"/>
            </p:cNvSpPr>
            <p:nvPr/>
          </p:nvSpPr>
          <p:spPr bwMode="auto">
            <a:xfrm>
              <a:off x="880" y="1304"/>
              <a:ext cx="1816" cy="1808"/>
            </a:xfrm>
            <a:prstGeom prst="ellips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872" y="1132384"/>
            <a:ext cx="78867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gray">
          <a:xfrm>
            <a:off x="381720" y="1276400"/>
            <a:ext cx="7416824" cy="705678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724" y="3220616"/>
            <a:ext cx="2031492" cy="32667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 bwMode="auto">
          <a:xfrm>
            <a:off x="381720" y="1276400"/>
            <a:ext cx="7416824" cy="7056784"/>
          </a:xfrm>
          <a:prstGeom prst="rect">
            <a:avLst/>
          </a:prstGeom>
          <a:solidFill>
            <a:srgbClr val="FFC000">
              <a:alpha val="14902"/>
            </a:srgbClr>
          </a:solidFill>
          <a:ln w="25400" cap="flat" cmpd="sng" algn="ctr">
            <a:solidFill>
              <a:srgbClr val="6C37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69752" y="14924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Περιβάλλον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09912" y="653298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Οντότητα: Οργανισμός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 rot="13325168">
            <a:off x="5177471" y="3177393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 rot="7875973">
            <a:off x="1669979" y="2684088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 rot="10800000">
            <a:off x="3274751" y="1564432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 rot="5400000">
            <a:off x="1317824" y="4588768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 rot="16200000">
            <a:off x="5321487" y="4905585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8158584" y="340296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Περιβάλλον:</a:t>
            </a:r>
            <a:r>
              <a:rPr lang="el-GR" dirty="0" smtClean="0"/>
              <a:t> Ασκεί πιέσεις στον οργανισμό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8230592" y="1420416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Οργανισμός:</a:t>
            </a:r>
            <a:r>
              <a:rPr lang="el-GR" dirty="0" smtClean="0"/>
              <a:t> Αντιστέκεται (ομοιόσταση)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8230592" y="271656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Περιβάλλον:</a:t>
            </a:r>
            <a:r>
              <a:rPr lang="el-GR" dirty="0" smtClean="0"/>
              <a:t> Οι πιέσεις ξεπερνούν κάποια όρια π.χ. ακραίες περιβαλλοντικές συνθήκες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8230592" y="4588768"/>
            <a:ext cx="4464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Οργανισμός</a:t>
            </a:r>
            <a:r>
              <a:rPr lang="el-GR" b="1" dirty="0" smtClean="0">
                <a:solidFill>
                  <a:srgbClr val="0070C0"/>
                </a:solidFill>
              </a:rPr>
              <a:t>:</a:t>
            </a:r>
            <a:r>
              <a:rPr lang="el-GR" dirty="0" smtClean="0"/>
              <a:t> Διαταράσσεται η ομοιόσταση. Ο οργανισμός αντιδρά για να την αποκαταστήσει.</a:t>
            </a:r>
          </a:p>
          <a:p>
            <a:endParaRPr lang="el-GR" dirty="0" smtClean="0"/>
          </a:p>
          <a:p>
            <a:r>
              <a:rPr lang="el-GR" dirty="0" smtClean="0"/>
              <a:t>Αδυναμίας αποκατάστασης ομοιόστασης </a:t>
            </a:r>
            <a:r>
              <a:rPr lang="el-GR" b="1" dirty="0" smtClean="0"/>
              <a:t>=</a:t>
            </a:r>
            <a:r>
              <a:rPr lang="el-GR" dirty="0" smtClean="0"/>
              <a:t>  ανεπανόρθωτες βλάβες </a:t>
            </a:r>
            <a:r>
              <a:rPr lang="el-GR" smtClean="0"/>
              <a:t>ακόμη και θάνατος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597744" y="3402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Γενική ιδέα ενότητας</a:t>
            </a:r>
            <a:endParaRPr lang="el-G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3"/>
          <p:cNvSpPr>
            <a:spLocks noChangeArrowheads="1"/>
          </p:cNvSpPr>
          <p:nvPr/>
        </p:nvSpPr>
        <p:spPr bwMode="gray">
          <a:xfrm>
            <a:off x="8086576" y="340296"/>
            <a:ext cx="4536504" cy="705678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68248" y="772344"/>
            <a:ext cx="812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Ποια είναι η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θερμοκρασία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του ανθρώπινου σώματος υπό φυσιολογικές συνθήκες;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25736" y="206848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 η θερμοκρασία του περιβάλλοντος είναι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</a:t>
            </a:r>
            <a:r>
              <a:rPr lang="el-GR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ποια  νομίζετε ότι θα είναι η θερμοκρασία του ανθρώπινου σώματος;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3728" y="379668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 η θερμοκρασία του περιβάλλοντος είναι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- 8</a:t>
            </a:r>
            <a:r>
              <a:rPr lang="el-GR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ποια νομίζετε ότι θα είναι η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θερμοκρασία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του ανθρώπινου σώματος;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447675" y="7901136"/>
            <a:ext cx="2444750" cy="1374775"/>
          </a:xfrm>
          <a:prstGeom prst="rect">
            <a:avLst/>
          </a:prstGeom>
          <a:solidFill>
            <a:srgbClr val="FF66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300" b="1" noProof="1" smtClean="0">
                <a:solidFill>
                  <a:srgbClr val="FFFFFF"/>
                </a:solidFill>
              </a:rPr>
              <a:t>Βιολογικό φαινόμενο: Ομοιόσταση</a:t>
            </a:r>
            <a:endParaRPr lang="el-GR" sz="2300" b="1" noProof="1">
              <a:solidFill>
                <a:srgbClr val="FFFFFF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gray">
          <a:xfrm>
            <a:off x="2892425" y="7901136"/>
            <a:ext cx="9688513" cy="1374775"/>
          </a:xfrm>
          <a:prstGeom prst="rect">
            <a:avLst/>
          </a:prstGeom>
          <a:solidFill>
            <a:srgbClr val="FFFFCC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53598" tIns="102398" rIns="102398" bIns="102398" anchor="ctr"/>
          <a:lstStyle/>
          <a:p>
            <a:pPr marL="269875" indent="-269875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noProof="1" smtClean="0"/>
              <a:t>Ικανότητα του οργανισμού να διατηρεί σταθερές τις συνθήκες του εσωτερικού του περιβάλλοντος παρά τις εξωτερικές μεταβολές.</a:t>
            </a:r>
            <a:r>
              <a:rPr lang="el-GR" sz="2300" noProof="1" smtClean="0"/>
              <a:t> </a:t>
            </a:r>
            <a:endParaRPr lang="el-GR" sz="2300" noProof="1"/>
          </a:p>
        </p:txBody>
      </p:sp>
      <p:sp>
        <p:nvSpPr>
          <p:cNvPr id="11" name="10 - TextBox"/>
          <p:cNvSpPr txBox="1"/>
          <p:nvPr/>
        </p:nvSpPr>
        <p:spPr>
          <a:xfrm>
            <a:off x="540256" y="5508029"/>
            <a:ext cx="7330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 η θερμοκρασία του περιβάλλοντος είναι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300</a:t>
            </a:r>
            <a:r>
              <a:rPr lang="el-GR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ποια νομίζετε ότι θα είναι η 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θερμοκρασία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του ανθρώπινου σώματος;</a:t>
            </a:r>
          </a:p>
        </p:txBody>
      </p:sp>
      <p:sp>
        <p:nvSpPr>
          <p:cNvPr id="69" name="Oval 31"/>
          <p:cNvSpPr>
            <a:spLocks noChangeArrowheads="1"/>
          </p:cNvSpPr>
          <p:nvPr/>
        </p:nvSpPr>
        <p:spPr bwMode="gray">
          <a:xfrm>
            <a:off x="93688" y="5559792"/>
            <a:ext cx="325120" cy="32512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70" name="Oval 31"/>
          <p:cNvSpPr>
            <a:spLocks noChangeArrowheads="1"/>
          </p:cNvSpPr>
          <p:nvPr/>
        </p:nvSpPr>
        <p:spPr bwMode="gray">
          <a:xfrm>
            <a:off x="93688" y="844352"/>
            <a:ext cx="325120" cy="32512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71" name="Oval 31"/>
          <p:cNvSpPr>
            <a:spLocks noChangeArrowheads="1"/>
          </p:cNvSpPr>
          <p:nvPr/>
        </p:nvSpPr>
        <p:spPr bwMode="gray">
          <a:xfrm>
            <a:off x="93688" y="2212504"/>
            <a:ext cx="325120" cy="32512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72" name="Oval 31"/>
          <p:cNvSpPr>
            <a:spLocks noChangeArrowheads="1"/>
          </p:cNvSpPr>
          <p:nvPr/>
        </p:nvSpPr>
        <p:spPr bwMode="gray">
          <a:xfrm>
            <a:off x="93688" y="3868688"/>
            <a:ext cx="325120" cy="32512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8086576" y="340296"/>
            <a:ext cx="4536504" cy="7056784"/>
          </a:xfrm>
          <a:prstGeom prst="rect">
            <a:avLst/>
          </a:prstGeom>
          <a:solidFill>
            <a:srgbClr val="FFC000">
              <a:alpha val="14902"/>
            </a:srgbClr>
          </a:solidFill>
          <a:ln w="25400" cap="flat" cmpd="sng" algn="ctr">
            <a:solidFill>
              <a:srgbClr val="6C37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7420" y="1214438"/>
            <a:ext cx="2095500" cy="5784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69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TextBox"/>
          <p:cNvSpPr txBox="1">
            <a:spLocks noChangeArrowheads="1"/>
          </p:cNvSpPr>
          <p:nvPr/>
        </p:nvSpPr>
        <p:spPr bwMode="auto">
          <a:xfrm>
            <a:off x="501608" y="161892"/>
            <a:ext cx="117614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tx1"/>
                </a:solidFill>
              </a:rPr>
              <a:t>Ομοιόσταση 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447675" y="1438275"/>
            <a:ext cx="2444750" cy="1377950"/>
          </a:xfrm>
          <a:prstGeom prst="rect">
            <a:avLst/>
          </a:prstGeom>
          <a:solidFill>
            <a:srgbClr val="FFFF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300" b="1" noProof="1" smtClean="0">
                <a:solidFill>
                  <a:schemeClr val="tx1"/>
                </a:solidFill>
              </a:rPr>
              <a:t>Ερώτηση</a:t>
            </a:r>
            <a:endParaRPr lang="el-GR" sz="2300" b="1" noProof="1">
              <a:solidFill>
                <a:schemeClr val="tx1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gray">
          <a:xfrm>
            <a:off x="2892425" y="1438275"/>
            <a:ext cx="9688513" cy="1377950"/>
          </a:xfrm>
          <a:prstGeom prst="rect">
            <a:avLst/>
          </a:prstGeom>
          <a:solidFill>
            <a:srgbClr val="FFFFCC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53598" tIns="102398" rIns="102398" bIns="102398" anchor="ctr"/>
          <a:lstStyle/>
          <a:p>
            <a:pPr>
              <a:spcBef>
                <a:spcPct val="25000"/>
              </a:spcBef>
              <a:defRPr/>
            </a:pPr>
            <a:endParaRPr lang="el-GR" sz="2400" noProof="1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400" noProof="1" smtClean="0"/>
              <a:t>Με ποιο τρόπο επιτυγχάνεται η ομοιόσταση;</a:t>
            </a:r>
            <a:endParaRPr lang="el-GR" sz="2400" noProof="1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sz="2300" noProof="1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447675" y="6955234"/>
            <a:ext cx="2444750" cy="1377950"/>
          </a:xfrm>
          <a:prstGeom prst="rect">
            <a:avLst/>
          </a:prstGeom>
          <a:solidFill>
            <a:srgbClr val="FFC0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300" b="1" noProof="1" smtClean="0">
                <a:solidFill>
                  <a:srgbClr val="FFFFFF"/>
                </a:solidFill>
              </a:rPr>
              <a:t>Απάντηση</a:t>
            </a:r>
            <a:endParaRPr lang="el-GR" sz="2300" b="1" noProof="1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gray">
          <a:xfrm>
            <a:off x="2878138" y="6955234"/>
            <a:ext cx="9688512" cy="1377950"/>
          </a:xfrm>
          <a:prstGeom prst="rect">
            <a:avLst/>
          </a:prstGeom>
          <a:solidFill>
            <a:srgbClr val="FFFFCC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53598" tIns="102398" rIns="102398" bIns="102398" anchor="ctr"/>
          <a:lstStyle/>
          <a:p>
            <a:pPr marL="269875" indent="-269875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300" noProof="1" smtClean="0"/>
              <a:t>…………………………………………………………………………</a:t>
            </a:r>
            <a:endParaRPr lang="el-GR" sz="2300" noProof="1"/>
          </a:p>
          <a:p>
            <a:pPr marL="269875" indent="-269875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endParaRPr lang="el-GR" sz="2300" noProof="1"/>
          </a:p>
        </p:txBody>
      </p:sp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6362700" y="2644552"/>
            <a:ext cx="5036244" cy="2775173"/>
            <a:chOff x="4008" y="2358"/>
            <a:chExt cx="1548" cy="906"/>
          </a:xfrm>
        </p:grpSpPr>
        <p:sp>
          <p:nvSpPr>
            <p:cNvPr id="24" name="Oval 43"/>
            <p:cNvSpPr>
              <a:spLocks noChangeArrowheads="1"/>
            </p:cNvSpPr>
            <p:nvPr/>
          </p:nvSpPr>
          <p:spPr bwMode="auto">
            <a:xfrm>
              <a:off x="5028" y="2402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5" name="AutoShape 51"/>
            <p:cNvSpPr>
              <a:spLocks noChangeArrowheads="1"/>
            </p:cNvSpPr>
            <p:nvPr/>
          </p:nvSpPr>
          <p:spPr bwMode="auto">
            <a:xfrm>
              <a:off x="4008" y="2358"/>
              <a:ext cx="1548" cy="906"/>
            </a:xfrm>
            <a:prstGeom prst="foldedCorner">
              <a:avLst>
                <a:gd name="adj" fmla="val 9551"/>
              </a:avLst>
            </a:prstGeom>
            <a:gradFill rotWithShape="1">
              <a:gsLst>
                <a:gs pos="0">
                  <a:srgbClr val="FDEB03"/>
                </a:gs>
                <a:gs pos="100000">
                  <a:srgbClr val="FDEB03">
                    <a:gamma/>
                    <a:tint val="2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4044" y="2408"/>
              <a:ext cx="1483" cy="155"/>
            </a:xfrm>
            <a:prstGeom prst="rect">
              <a:avLst/>
            </a:prstGeom>
            <a:solidFill>
              <a:srgbClr val="FAC4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400" b="1" dirty="0"/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252" y="2361"/>
              <a:ext cx="249" cy="249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grpSp>
          <p:nvGrpSpPr>
            <p:cNvPr id="29" name="Group 59"/>
            <p:cNvGrpSpPr>
              <a:grpSpLocks/>
            </p:cNvGrpSpPr>
            <p:nvPr/>
          </p:nvGrpSpPr>
          <p:grpSpPr bwMode="auto">
            <a:xfrm>
              <a:off x="5325" y="2403"/>
              <a:ext cx="101" cy="169"/>
              <a:chOff x="6363" y="1633"/>
              <a:chExt cx="222" cy="372"/>
            </a:xfrm>
          </p:grpSpPr>
          <p:sp>
            <p:nvSpPr>
              <p:cNvPr id="30" name="Freeform 60"/>
              <p:cNvSpPr>
                <a:spLocks/>
              </p:cNvSpPr>
              <p:nvPr/>
            </p:nvSpPr>
            <p:spPr bwMode="gray">
              <a:xfrm>
                <a:off x="6363" y="1633"/>
                <a:ext cx="222" cy="277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108"/>
                  </a:cxn>
                  <a:cxn ang="0">
                    <a:pos x="44" y="227"/>
                  </a:cxn>
                  <a:cxn ang="0">
                    <a:pos x="58" y="276"/>
                  </a:cxn>
                  <a:cxn ang="0">
                    <a:pos x="71" y="287"/>
                  </a:cxn>
                  <a:cxn ang="0">
                    <a:pos x="159" y="287"/>
                  </a:cxn>
                  <a:cxn ang="0">
                    <a:pos x="172" y="276"/>
                  </a:cxn>
                  <a:cxn ang="0">
                    <a:pos x="186" y="227"/>
                  </a:cxn>
                  <a:cxn ang="0">
                    <a:pos x="230" y="108"/>
                  </a:cxn>
                  <a:cxn ang="0">
                    <a:pos x="115" y="0"/>
                  </a:cxn>
                </a:cxnLst>
                <a:rect l="0" t="0" r="r" b="b"/>
                <a:pathLst>
                  <a:path w="230" h="287">
                    <a:moveTo>
                      <a:pt x="115" y="0"/>
                    </a:moveTo>
                    <a:cubicBezTo>
                      <a:pt x="51" y="0"/>
                      <a:pt x="0" y="49"/>
                      <a:pt x="0" y="108"/>
                    </a:cubicBezTo>
                    <a:cubicBezTo>
                      <a:pt x="0" y="146"/>
                      <a:pt x="25" y="185"/>
                      <a:pt x="44" y="227"/>
                    </a:cubicBezTo>
                    <a:cubicBezTo>
                      <a:pt x="58" y="276"/>
                      <a:pt x="58" y="276"/>
                      <a:pt x="58" y="276"/>
                    </a:cubicBezTo>
                    <a:cubicBezTo>
                      <a:pt x="58" y="282"/>
                      <a:pt x="64" y="287"/>
                      <a:pt x="71" y="287"/>
                    </a:cubicBezTo>
                    <a:cubicBezTo>
                      <a:pt x="159" y="287"/>
                      <a:pt x="159" y="287"/>
                      <a:pt x="159" y="287"/>
                    </a:cubicBezTo>
                    <a:cubicBezTo>
                      <a:pt x="166" y="287"/>
                      <a:pt x="172" y="282"/>
                      <a:pt x="172" y="276"/>
                    </a:cubicBezTo>
                    <a:cubicBezTo>
                      <a:pt x="186" y="227"/>
                      <a:pt x="186" y="227"/>
                      <a:pt x="186" y="227"/>
                    </a:cubicBezTo>
                    <a:cubicBezTo>
                      <a:pt x="205" y="185"/>
                      <a:pt x="230" y="146"/>
                      <a:pt x="230" y="108"/>
                    </a:cubicBezTo>
                    <a:cubicBezTo>
                      <a:pt x="230" y="49"/>
                      <a:pt x="179" y="0"/>
                      <a:pt x="11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FEA50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" name="Freeform 61"/>
              <p:cNvSpPr>
                <a:spLocks/>
              </p:cNvSpPr>
              <p:nvPr/>
            </p:nvSpPr>
            <p:spPr bwMode="gray">
              <a:xfrm>
                <a:off x="6418" y="1919"/>
                <a:ext cx="113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6"/>
                  </a:cxn>
                  <a:cxn ang="0">
                    <a:pos x="41" y="89"/>
                  </a:cxn>
                  <a:cxn ang="0">
                    <a:pos x="75" y="89"/>
                  </a:cxn>
                  <a:cxn ang="0">
                    <a:pos x="109" y="56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6" h="89">
                    <a:moveTo>
                      <a:pt x="0" y="0"/>
                    </a:moveTo>
                    <a:cubicBezTo>
                      <a:pt x="0" y="0"/>
                      <a:pt x="6" y="53"/>
                      <a:pt x="7" y="56"/>
                    </a:cubicBezTo>
                    <a:cubicBezTo>
                      <a:pt x="8" y="59"/>
                      <a:pt x="29" y="89"/>
                      <a:pt x="41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87" y="89"/>
                      <a:pt x="108" y="59"/>
                      <a:pt x="109" y="56"/>
                    </a:cubicBezTo>
                    <a:cubicBezTo>
                      <a:pt x="109" y="53"/>
                      <a:pt x="116" y="0"/>
                      <a:pt x="1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333333"/>
                </a:outerShdw>
              </a:effec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" name="Freeform 62"/>
              <p:cNvSpPr>
                <a:spLocks noEditPoints="1"/>
              </p:cNvSpPr>
              <p:nvPr/>
            </p:nvSpPr>
            <p:spPr bwMode="gray">
              <a:xfrm>
                <a:off x="6419" y="1929"/>
                <a:ext cx="108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112" y="18"/>
                  </a:cxn>
                  <a:cxn ang="0">
                    <a:pos x="112" y="11"/>
                  </a:cxn>
                  <a:cxn ang="0">
                    <a:pos x="0" y="0"/>
                  </a:cxn>
                  <a:cxn ang="0">
                    <a:pos x="4" y="33"/>
                  </a:cxn>
                  <a:cxn ang="0">
                    <a:pos x="108" y="43"/>
                  </a:cxn>
                  <a:cxn ang="0">
                    <a:pos x="109" y="37"/>
                  </a:cxn>
                  <a:cxn ang="0">
                    <a:pos x="4" y="26"/>
                  </a:cxn>
                  <a:cxn ang="0">
                    <a:pos x="4" y="33"/>
                  </a:cxn>
                  <a:cxn ang="0">
                    <a:pos x="14" y="57"/>
                  </a:cxn>
                  <a:cxn ang="0">
                    <a:pos x="93" y="65"/>
                  </a:cxn>
                  <a:cxn ang="0">
                    <a:pos x="98" y="59"/>
                  </a:cxn>
                  <a:cxn ang="0">
                    <a:pos x="9" y="50"/>
                  </a:cxn>
                  <a:cxn ang="0">
                    <a:pos x="14" y="57"/>
                  </a:cxn>
                </a:cxnLst>
                <a:rect l="0" t="0" r="r" b="b"/>
                <a:pathLst>
                  <a:path w="112" h="65">
                    <a:moveTo>
                      <a:pt x="0" y="0"/>
                    </a:moveTo>
                    <a:cubicBezTo>
                      <a:pt x="0" y="2"/>
                      <a:pt x="1" y="5"/>
                      <a:pt x="1" y="7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2" y="16"/>
                      <a:pt x="112" y="13"/>
                      <a:pt x="112" y="11"/>
                    </a:cubicBezTo>
                    <a:lnTo>
                      <a:pt x="0" y="0"/>
                    </a:lnTo>
                    <a:close/>
                    <a:moveTo>
                      <a:pt x="4" y="33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2"/>
                      <a:pt x="108" y="39"/>
                      <a:pt x="109" y="37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9"/>
                      <a:pt x="4" y="31"/>
                      <a:pt x="4" y="33"/>
                    </a:cubicBezTo>
                    <a:close/>
                    <a:moveTo>
                      <a:pt x="14" y="57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5" y="63"/>
                      <a:pt x="97" y="61"/>
                      <a:pt x="98" y="5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11" y="52"/>
                      <a:pt x="12" y="54"/>
                      <a:pt x="14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63"/>
              <p:cNvSpPr>
                <a:spLocks/>
              </p:cNvSpPr>
              <p:nvPr/>
            </p:nvSpPr>
            <p:spPr bwMode="gray">
              <a:xfrm>
                <a:off x="6379" y="1654"/>
                <a:ext cx="69" cy="83"/>
              </a:xfrm>
              <a:custGeom>
                <a:avLst/>
                <a:gdLst/>
                <a:ahLst/>
                <a:cxnLst>
                  <a:cxn ang="0">
                    <a:pos x="29" y="72"/>
                  </a:cxn>
                  <a:cxn ang="0">
                    <a:pos x="62" y="24"/>
                  </a:cxn>
                  <a:cxn ang="0">
                    <a:pos x="71" y="10"/>
                  </a:cxn>
                  <a:cxn ang="0">
                    <a:pos x="58" y="1"/>
                  </a:cxn>
                  <a:cxn ang="0">
                    <a:pos x="6" y="76"/>
                  </a:cxn>
                  <a:cxn ang="0">
                    <a:pos x="19" y="85"/>
                  </a:cxn>
                  <a:cxn ang="0">
                    <a:pos x="29" y="72"/>
                  </a:cxn>
                </a:cxnLst>
                <a:rect l="0" t="0" r="r" b="b"/>
                <a:pathLst>
                  <a:path w="72" h="86">
                    <a:moveTo>
                      <a:pt x="29" y="72"/>
                    </a:moveTo>
                    <a:cubicBezTo>
                      <a:pt x="25" y="49"/>
                      <a:pt x="40" y="28"/>
                      <a:pt x="62" y="24"/>
                    </a:cubicBezTo>
                    <a:cubicBezTo>
                      <a:pt x="68" y="23"/>
                      <a:pt x="72" y="17"/>
                      <a:pt x="71" y="10"/>
                    </a:cubicBezTo>
                    <a:cubicBezTo>
                      <a:pt x="70" y="4"/>
                      <a:pt x="64" y="0"/>
                      <a:pt x="58" y="1"/>
                    </a:cubicBezTo>
                    <a:cubicBezTo>
                      <a:pt x="23" y="7"/>
                      <a:pt x="0" y="41"/>
                      <a:pt x="6" y="76"/>
                    </a:cubicBezTo>
                    <a:cubicBezTo>
                      <a:pt x="7" y="82"/>
                      <a:pt x="13" y="86"/>
                      <a:pt x="19" y="85"/>
                    </a:cubicBezTo>
                    <a:cubicBezTo>
                      <a:pt x="26" y="84"/>
                      <a:pt x="30" y="78"/>
                      <a:pt x="2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6790432" y="3508648"/>
            <a:ext cx="3425050" cy="15849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6862440" y="3580656"/>
            <a:ext cx="3294098" cy="746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ctr" eaLnBrk="0" hangingPunct="0"/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Πως θα σκεφτούμε για να απαντήσουμε;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gray">
          <a:xfrm rot="5400000" flipV="1">
            <a:off x="1101800" y="2428527"/>
            <a:ext cx="1152129" cy="1440160"/>
          </a:xfrm>
          <a:prstGeom prst="rightArrow">
            <a:avLst>
              <a:gd name="adj1" fmla="val 55000"/>
              <a:gd name="adj2" fmla="val 63606"/>
            </a:avLst>
          </a:prstGeom>
          <a:solidFill>
            <a:srgbClr val="FFC000"/>
          </a:soli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460793" tIns="0" rIns="0" bIns="0" anchor="ctr"/>
          <a:lstStyle/>
          <a:p>
            <a:pPr algn="ctr" eaLnBrk="0" hangingPunct="0">
              <a:defRPr/>
            </a:pPr>
            <a:endParaRPr lang="el-GR" sz="26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TextBox"/>
          <p:cNvSpPr txBox="1">
            <a:spLocks noChangeArrowheads="1"/>
          </p:cNvSpPr>
          <p:nvPr/>
        </p:nvSpPr>
        <p:spPr bwMode="auto">
          <a:xfrm>
            <a:off x="501608" y="161892"/>
            <a:ext cx="117614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tx1"/>
                </a:solidFill>
              </a:rPr>
              <a:t>Εξήγηση 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720" y="1204392"/>
            <a:ext cx="5112568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647667" indent="-469876">
              <a:spcAft>
                <a:spcPts val="0"/>
              </a:spcAft>
              <a:buSzPct val="130000"/>
              <a:tabLst>
                <a:tab pos="533373" algn="l"/>
              </a:tabLst>
            </a:pPr>
            <a:endParaRPr lang="el-GR" dirty="0">
              <a:solidFill>
                <a:schemeClr val="tx1"/>
              </a:solidFill>
            </a:endParaRPr>
          </a:p>
          <a:p>
            <a:pPr marL="647667" indent="-469876">
              <a:spcAft>
                <a:spcPts val="0"/>
              </a:spcAft>
              <a:buSzPct val="130000"/>
              <a:buBlip>
                <a:blip r:embed="rId2"/>
              </a:buBlip>
              <a:tabLst>
                <a:tab pos="533373" algn="l"/>
              </a:tabLst>
            </a:pPr>
            <a:r>
              <a:rPr lang="el-GR" dirty="0" smtClean="0">
                <a:solidFill>
                  <a:schemeClr val="tx1"/>
                </a:solidFill>
              </a:rPr>
              <a:t>Δύο είδη αποδεκτών εξηγήσεων στη βιολογία:</a:t>
            </a:r>
          </a:p>
          <a:p>
            <a:pPr marL="647667" indent="-469876">
              <a:spcAft>
                <a:spcPts val="0"/>
              </a:spcAft>
              <a:buSzPct val="130000"/>
              <a:tabLst>
                <a:tab pos="533373" algn="l"/>
              </a:tabLst>
            </a:pPr>
            <a:endParaRPr lang="el-GR" dirty="0">
              <a:solidFill>
                <a:schemeClr val="tx1"/>
              </a:solidFill>
            </a:endParaRPr>
          </a:p>
          <a:p>
            <a:pPr marL="1028647" lvl="1" indent="-469876">
              <a:spcAft>
                <a:spcPts val="0"/>
              </a:spcAft>
              <a:buSzPct val="120000"/>
              <a:buBlip>
                <a:blip r:embed="rId3"/>
              </a:buBlip>
              <a:tabLst>
                <a:tab pos="533373" algn="l"/>
              </a:tabLst>
            </a:pPr>
            <a:r>
              <a:rPr lang="el-GR" b="1" dirty="0" smtClean="0">
                <a:solidFill>
                  <a:srgbClr val="0000FF"/>
                </a:solidFill>
              </a:rPr>
              <a:t>Εξήγηση με βάση μηχανισμούς </a:t>
            </a:r>
            <a:r>
              <a:rPr lang="el-GR" b="1" dirty="0" smtClean="0">
                <a:solidFill>
                  <a:schemeClr val="tx1"/>
                </a:solidFill>
              </a:rPr>
              <a:t>(απαντά συνήθως σε ερωτήματα του τύπου «πως», «με ποιο τρόπο»)</a:t>
            </a:r>
          </a:p>
          <a:p>
            <a:pPr marL="1028647" lvl="1" indent="-469876">
              <a:spcAft>
                <a:spcPts val="0"/>
              </a:spcAft>
              <a:buSzPct val="120000"/>
              <a:tabLst>
                <a:tab pos="533373" algn="l"/>
              </a:tabLst>
            </a:pPr>
            <a:endParaRPr lang="el-GR" b="1" dirty="0">
              <a:solidFill>
                <a:schemeClr val="tx1"/>
              </a:solidFill>
            </a:endParaRPr>
          </a:p>
          <a:p>
            <a:pPr marL="1028647" lvl="1" indent="-469876">
              <a:spcAft>
                <a:spcPts val="0"/>
              </a:spcAft>
              <a:buSzPct val="120000"/>
              <a:buBlip>
                <a:blip r:embed="rId3"/>
              </a:buBlip>
              <a:tabLst>
                <a:tab pos="533373" algn="l"/>
              </a:tabLst>
            </a:pPr>
            <a:r>
              <a:rPr lang="el-GR" b="1" dirty="0" smtClean="0">
                <a:solidFill>
                  <a:srgbClr val="0000FF"/>
                </a:solidFill>
              </a:rPr>
              <a:t>Εξήγηση με βάση τη θεωρία της εξέλιξης </a:t>
            </a:r>
            <a:r>
              <a:rPr lang="el-GR" b="1" dirty="0" smtClean="0">
                <a:solidFill>
                  <a:schemeClr val="tx1"/>
                </a:solidFill>
              </a:rPr>
              <a:t>(απαντά συνήθως σε ερωτήματα του τύπου «γιατί»)</a:t>
            </a:r>
            <a:endParaRPr lang="el-GR" b="1" dirty="0">
              <a:solidFill>
                <a:schemeClr val="tx1"/>
              </a:solidFill>
            </a:endParaRPr>
          </a:p>
          <a:p>
            <a:pPr marL="1028647" lvl="1" indent="-469876">
              <a:spcAft>
                <a:spcPts val="0"/>
              </a:spcAft>
              <a:buSzPct val="120000"/>
              <a:tabLst>
                <a:tab pos="533373" algn="l"/>
              </a:tabLst>
            </a:pPr>
            <a:endParaRPr lang="el-GR" b="1" dirty="0">
              <a:solidFill>
                <a:srgbClr val="0000FF"/>
              </a:solidFill>
            </a:endParaRPr>
          </a:p>
          <a:p>
            <a:pPr marL="1028647" lvl="1" indent="-469876">
              <a:spcAft>
                <a:spcPts val="0"/>
              </a:spcAft>
              <a:buSzPct val="120000"/>
              <a:tabLst>
                <a:tab pos="533373" algn="l"/>
              </a:tabLst>
            </a:pPr>
            <a:endParaRPr lang="el-GR" b="1" dirty="0">
              <a:solidFill>
                <a:srgbClr val="0000FF"/>
              </a:solidFill>
            </a:endParaRPr>
          </a:p>
          <a:p>
            <a:pPr marL="1028647" lvl="1" indent="-469876">
              <a:spcAft>
                <a:spcPts val="0"/>
              </a:spcAft>
              <a:buSzPct val="120000"/>
              <a:buBlip>
                <a:blip r:embed="rId3"/>
              </a:buBlip>
              <a:tabLst>
                <a:tab pos="533373" algn="l"/>
              </a:tabLst>
            </a:pP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447675" y="8189168"/>
            <a:ext cx="2444750" cy="1377950"/>
          </a:xfrm>
          <a:prstGeom prst="rect">
            <a:avLst/>
          </a:prstGeom>
          <a:solidFill>
            <a:srgbClr val="FFFF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300" b="1" noProof="1" smtClean="0">
                <a:solidFill>
                  <a:schemeClr val="tx1"/>
                </a:solidFill>
              </a:rPr>
              <a:t>Ερώτηση</a:t>
            </a:r>
            <a:endParaRPr lang="el-GR" sz="2300" b="1" noProof="1">
              <a:solidFill>
                <a:schemeClr val="tx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2892425" y="8189168"/>
            <a:ext cx="9688513" cy="1377950"/>
          </a:xfrm>
          <a:prstGeom prst="rect">
            <a:avLst/>
          </a:prstGeom>
          <a:solidFill>
            <a:srgbClr val="FFFFCC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53598" tIns="102398" rIns="102398" bIns="102398" anchor="ctr"/>
          <a:lstStyle/>
          <a:p>
            <a:pPr>
              <a:spcBef>
                <a:spcPct val="25000"/>
              </a:spcBef>
              <a:defRPr/>
            </a:pPr>
            <a:endParaRPr lang="el-GR" sz="2400" noProof="1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400" noProof="1" smtClean="0"/>
              <a:t>Με ποιο τρόπο επιτυγχάνεται η ομοιόσταση;</a:t>
            </a:r>
            <a:endParaRPr lang="el-GR" sz="2400" noProof="1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endParaRPr lang="en-US" sz="2300" noProof="1"/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 rot="13458519">
            <a:off x="4863392" y="5021185"/>
            <a:ext cx="4776521" cy="1095023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584" y="484312"/>
            <a:ext cx="3860800" cy="8826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90499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1" name="AutoShape 41"/>
          <p:cNvSpPr>
            <a:spLocks noChangeArrowheads="1"/>
          </p:cNvSpPr>
          <p:nvPr/>
        </p:nvSpPr>
        <p:spPr bwMode="auto">
          <a:xfrm rot="16200000" flipH="1">
            <a:off x="8870022" y="6828670"/>
            <a:ext cx="941494" cy="1250809"/>
          </a:xfrm>
          <a:prstGeom prst="rightArrow">
            <a:avLst>
              <a:gd name="adj1" fmla="val 50111"/>
              <a:gd name="adj2" fmla="val 63157"/>
            </a:avLst>
          </a:prstGeom>
          <a:solidFill>
            <a:srgbClr val="FF33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lIns="130046" tIns="65023" rIns="130046" bIns="65023" anchor="ctr"/>
          <a:lstStyle/>
          <a:p>
            <a:pPr algn="ctr" eaLnBrk="0" hangingPunct="0">
              <a:defRPr/>
            </a:pPr>
            <a:endParaRPr lang="de-DE" noProof="1">
              <a:latin typeface="Arial" charset="0"/>
              <a:cs typeface="Arial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37704" y="8276198"/>
            <a:ext cx="6502400" cy="993090"/>
          </a:xfrm>
          <a:prstGeom prst="rect">
            <a:avLst/>
          </a:prstGeom>
          <a:noFill/>
        </p:spPr>
        <p:txBody>
          <a:bodyPr lIns="130046" tIns="65023" rIns="130046" bIns="65023">
            <a:spAutoFit/>
          </a:bodyPr>
          <a:lstStyle/>
          <a:p>
            <a:pPr>
              <a:defRPr/>
            </a:pPr>
            <a:r>
              <a:rPr lang="el-GR" dirty="0" smtClean="0">
                <a:latin typeface="Arial" charset="0"/>
              </a:rPr>
              <a:t>Με ποιο τρόπο επιτυγχάνεται η ομοιόσταση;</a:t>
            </a:r>
            <a:endParaRPr lang="el-GR" dirty="0">
              <a:latin typeface="Arial" charset="0"/>
            </a:endParaRPr>
          </a:p>
        </p:txBody>
      </p:sp>
      <p:sp>
        <p:nvSpPr>
          <p:cNvPr id="18" name="AutoShape 59"/>
          <p:cNvSpPr>
            <a:spLocks noChangeArrowheads="1"/>
          </p:cNvSpPr>
          <p:nvPr/>
        </p:nvSpPr>
        <p:spPr bwMode="gray">
          <a:xfrm rot="5400000">
            <a:off x="9245574" y="3352835"/>
            <a:ext cx="1422410" cy="5689549"/>
          </a:xfrm>
          <a:prstGeom prst="roundRect">
            <a:avLst>
              <a:gd name="adj" fmla="val 5329"/>
            </a:avLst>
          </a:prstGeom>
          <a:solidFill>
            <a:srgbClr val="FFFF00">
              <a:alpha val="50000"/>
            </a:srgbClr>
          </a:solidFill>
          <a:ln w="38100" cmpd="dbl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66842" y="5494033"/>
            <a:ext cx="5437959" cy="1854865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l-GR" b="1" dirty="0" smtClean="0"/>
              <a:t>Η απάντηση αναφέρεται σε μηχανισμό</a:t>
            </a:r>
          </a:p>
          <a:p>
            <a:pPr>
              <a:defRPr/>
            </a:pPr>
            <a:r>
              <a:rPr lang="el-GR" dirty="0" smtClean="0">
                <a:latin typeface="Arial" charset="0"/>
              </a:rPr>
              <a:t> </a:t>
            </a:r>
            <a:endParaRPr lang="el-GR" dirty="0">
              <a:latin typeface="Arial" charset="0"/>
            </a:endParaRPr>
          </a:p>
          <a:p>
            <a:pPr>
              <a:defRPr/>
            </a:pPr>
            <a:r>
              <a:rPr lang="el-GR" dirty="0"/>
              <a:t> </a:t>
            </a:r>
            <a:r>
              <a:rPr lang="el-GR" dirty="0" smtClean="0"/>
              <a:t>       </a:t>
            </a:r>
            <a:r>
              <a:rPr lang="el-GR" b="1" dirty="0" smtClean="0">
                <a:latin typeface="Arial" charset="0"/>
              </a:rPr>
              <a:t> </a:t>
            </a:r>
            <a:endParaRPr lang="el-GR" b="1" dirty="0">
              <a:latin typeface="Arial" charset="0"/>
            </a:endParaRP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gray">
          <a:xfrm rot="5400000">
            <a:off x="9245574" y="5892851"/>
            <a:ext cx="1422410" cy="5689549"/>
          </a:xfrm>
          <a:prstGeom prst="roundRect">
            <a:avLst>
              <a:gd name="adj" fmla="val 5329"/>
            </a:avLst>
          </a:prstGeom>
          <a:solidFill>
            <a:srgbClr val="FFC000">
              <a:alpha val="50000"/>
            </a:srgbClr>
          </a:solidFill>
          <a:ln w="38100" cmpd="dbl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l-GR"/>
          </a:p>
        </p:txBody>
      </p:sp>
      <p:sp>
        <p:nvSpPr>
          <p:cNvPr id="22" name="21 - TextBox"/>
          <p:cNvSpPr txBox="1"/>
          <p:nvPr/>
        </p:nvSpPr>
        <p:spPr>
          <a:xfrm>
            <a:off x="7211754" y="8224804"/>
            <a:ext cx="5260622" cy="993090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el-GR" b="1" dirty="0">
                <a:latin typeface="Arial" charset="0"/>
              </a:rPr>
              <a:t>Η απάντηση </a:t>
            </a:r>
            <a:r>
              <a:rPr lang="el-GR" b="1" dirty="0" smtClean="0">
                <a:latin typeface="Arial" charset="0"/>
              </a:rPr>
              <a:t>βρίσκεται </a:t>
            </a:r>
            <a:r>
              <a:rPr lang="el-GR" b="1" dirty="0">
                <a:latin typeface="Arial" charset="0"/>
              </a:rPr>
              <a:t>στο εσωτερικό του οργανισμού</a:t>
            </a:r>
          </a:p>
        </p:txBody>
      </p:sp>
      <p:sp>
        <p:nvSpPr>
          <p:cNvPr id="23" name="3 - TextBox"/>
          <p:cNvSpPr txBox="1">
            <a:spLocks noChangeArrowheads="1"/>
          </p:cNvSpPr>
          <p:nvPr/>
        </p:nvSpPr>
        <p:spPr bwMode="auto">
          <a:xfrm>
            <a:off x="957784" y="161892"/>
            <a:ext cx="117614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4400" b="1" dirty="0" smtClean="0">
                <a:solidFill>
                  <a:schemeClr val="tx1"/>
                </a:solidFill>
              </a:rPr>
              <a:t>Εξήγηση με βάση μηχανισμούς  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ltGray">
          <a:xfrm>
            <a:off x="4342160" y="1348408"/>
            <a:ext cx="3816424" cy="4032448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/>
              </a:gs>
              <a:gs pos="100000">
                <a:srgbClr val="E8E8E8">
                  <a:gamma/>
                  <a:shade val="85882"/>
                  <a:invGamma/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white">
          <a:xfrm>
            <a:off x="5553249" y="1383333"/>
            <a:ext cx="211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EFEFE"/>
                </a:solidFill>
                <a:latin typeface="Arial" charset="0"/>
                <a:cs typeface="Arial" charset="0"/>
              </a:rPr>
              <a:t>Text in here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gray">
          <a:xfrm>
            <a:off x="4344988" y="1348408"/>
            <a:ext cx="3813596" cy="43204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4" name="23 - TextBox"/>
          <p:cNvSpPr txBox="1"/>
          <p:nvPr/>
        </p:nvSpPr>
        <p:spPr>
          <a:xfrm>
            <a:off x="4846216" y="12764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FFFF"/>
                </a:solidFill>
              </a:rPr>
              <a:t>Μηχανισμός</a:t>
            </a:r>
            <a:endParaRPr lang="el-GR" b="1" dirty="0">
              <a:solidFill>
                <a:srgbClr val="FFFFFF"/>
              </a:solidFill>
            </a:endParaRPr>
          </a:p>
        </p:txBody>
      </p:sp>
      <p:sp>
        <p:nvSpPr>
          <p:cNvPr id="17" name="4 - Έκρηξη 1"/>
          <p:cNvSpPr>
            <a:spLocks noChangeArrowheads="1"/>
          </p:cNvSpPr>
          <p:nvPr/>
        </p:nvSpPr>
        <p:spPr bwMode="auto">
          <a:xfrm>
            <a:off x="9548813" y="-236538"/>
            <a:ext cx="4083050" cy="2376488"/>
          </a:xfrm>
          <a:prstGeom prst="irregularSeal1">
            <a:avLst/>
          </a:prstGeom>
          <a:solidFill>
            <a:srgbClr val="FF0000">
              <a:alpha val="14902"/>
            </a:srgbClr>
          </a:solidFill>
          <a:ln w="25400" algn="ctr">
            <a:solidFill>
              <a:srgbClr val="6E362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520700" algn="l"/>
              </a:tabLst>
            </a:pPr>
            <a:endParaRPr lang="el-GR"/>
          </a:p>
        </p:txBody>
      </p:sp>
      <p:sp>
        <p:nvSpPr>
          <p:cNvPr id="19" name="5 - TextBox"/>
          <p:cNvSpPr txBox="1">
            <a:spLocks noChangeArrowheads="1"/>
          </p:cNvSpPr>
          <p:nvPr/>
        </p:nvSpPr>
        <p:spPr bwMode="auto">
          <a:xfrm>
            <a:off x="10606088" y="412750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/>
              <a:t>Ιδέες κλειδιά</a:t>
            </a:r>
          </a:p>
        </p:txBody>
      </p:sp>
      <p:sp>
        <p:nvSpPr>
          <p:cNvPr id="25" name="Freeform 62"/>
          <p:cNvSpPr>
            <a:spLocks noEditPoints="1"/>
          </p:cNvSpPr>
          <p:nvPr/>
        </p:nvSpPr>
        <p:spPr bwMode="gray">
          <a:xfrm>
            <a:off x="12006263" y="592138"/>
            <a:ext cx="760412" cy="684212"/>
          </a:xfrm>
          <a:custGeom>
            <a:avLst/>
            <a:gdLst>
              <a:gd name="T0" fmla="*/ 619736 w 400"/>
              <a:gd name="T1" fmla="*/ 58918 h 360"/>
              <a:gd name="T2" fmla="*/ 304165 w 400"/>
              <a:gd name="T3" fmla="*/ 100731 h 360"/>
              <a:gd name="T4" fmla="*/ 247134 w 400"/>
              <a:gd name="T5" fmla="*/ 304094 h 360"/>
              <a:gd name="T6" fmla="*/ 0 w 400"/>
              <a:gd name="T7" fmla="*/ 589183 h 360"/>
              <a:gd name="T8" fmla="*/ 0 w 400"/>
              <a:gd name="T9" fmla="*/ 684212 h 360"/>
              <a:gd name="T10" fmla="*/ 144478 w 400"/>
              <a:gd name="T11" fmla="*/ 684212 h 360"/>
              <a:gd name="T12" fmla="*/ 144478 w 400"/>
              <a:gd name="T13" fmla="*/ 570177 h 360"/>
              <a:gd name="T14" fmla="*/ 269946 w 400"/>
              <a:gd name="T15" fmla="*/ 566376 h 360"/>
              <a:gd name="T16" fmla="*/ 269946 w 400"/>
              <a:gd name="T17" fmla="*/ 475147 h 360"/>
              <a:gd name="T18" fmla="*/ 378305 w 400"/>
              <a:gd name="T19" fmla="*/ 478948 h 360"/>
              <a:gd name="T20" fmla="*/ 423930 w 400"/>
              <a:gd name="T21" fmla="*/ 420030 h 360"/>
              <a:gd name="T22" fmla="*/ 699579 w 400"/>
              <a:gd name="T23" fmla="*/ 326901 h 360"/>
              <a:gd name="T24" fmla="*/ 619736 w 400"/>
              <a:gd name="T25" fmla="*/ 58918 h 360"/>
              <a:gd name="T26" fmla="*/ 537992 w 400"/>
              <a:gd name="T27" fmla="*/ 203363 h 360"/>
              <a:gd name="T28" fmla="*/ 477159 w 400"/>
              <a:gd name="T29" fmla="*/ 150147 h 360"/>
              <a:gd name="T30" fmla="*/ 537992 w 400"/>
              <a:gd name="T31" fmla="*/ 98831 h 360"/>
              <a:gd name="T32" fmla="*/ 600726 w 400"/>
              <a:gd name="T33" fmla="*/ 150147 h 360"/>
              <a:gd name="T34" fmla="*/ 537992 w 400"/>
              <a:gd name="T35" fmla="*/ 203363 h 3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0"/>
              <a:gd name="T55" fmla="*/ 0 h 360"/>
              <a:gd name="T56" fmla="*/ 400 w 400"/>
              <a:gd name="T57" fmla="*/ 360 h 3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0" h="360">
                <a:moveTo>
                  <a:pt x="326" y="31"/>
                </a:moveTo>
                <a:cubicBezTo>
                  <a:pt x="273" y="0"/>
                  <a:pt x="203" y="10"/>
                  <a:pt x="160" y="53"/>
                </a:cubicBezTo>
                <a:cubicBezTo>
                  <a:pt x="117" y="97"/>
                  <a:pt x="137" y="143"/>
                  <a:pt x="130" y="16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60"/>
                  <a:pt x="0" y="360"/>
                  <a:pt x="0" y="360"/>
                </a:cubicBezTo>
                <a:cubicBezTo>
                  <a:pt x="76" y="360"/>
                  <a:pt x="76" y="360"/>
                  <a:pt x="76" y="360"/>
                </a:cubicBezTo>
                <a:cubicBezTo>
                  <a:pt x="76" y="300"/>
                  <a:pt x="76" y="300"/>
                  <a:pt x="76" y="300"/>
                </a:cubicBezTo>
                <a:cubicBezTo>
                  <a:pt x="142" y="298"/>
                  <a:pt x="142" y="298"/>
                  <a:pt x="142" y="298"/>
                </a:cubicBezTo>
                <a:cubicBezTo>
                  <a:pt x="142" y="250"/>
                  <a:pt x="142" y="250"/>
                  <a:pt x="142" y="250"/>
                </a:cubicBezTo>
                <a:cubicBezTo>
                  <a:pt x="199" y="252"/>
                  <a:pt x="199" y="252"/>
                  <a:pt x="199" y="252"/>
                </a:cubicBezTo>
                <a:cubicBezTo>
                  <a:pt x="223" y="221"/>
                  <a:pt x="223" y="221"/>
                  <a:pt x="223" y="221"/>
                </a:cubicBezTo>
                <a:cubicBezTo>
                  <a:pt x="288" y="237"/>
                  <a:pt x="338" y="212"/>
                  <a:pt x="368" y="172"/>
                </a:cubicBezTo>
                <a:cubicBezTo>
                  <a:pt x="400" y="129"/>
                  <a:pt x="386" y="65"/>
                  <a:pt x="326" y="31"/>
                </a:cubicBezTo>
                <a:close/>
                <a:moveTo>
                  <a:pt x="283" y="107"/>
                </a:moveTo>
                <a:cubicBezTo>
                  <a:pt x="265" y="107"/>
                  <a:pt x="251" y="94"/>
                  <a:pt x="251" y="79"/>
                </a:cubicBezTo>
                <a:cubicBezTo>
                  <a:pt x="251" y="64"/>
                  <a:pt x="265" y="52"/>
                  <a:pt x="283" y="52"/>
                </a:cubicBezTo>
                <a:cubicBezTo>
                  <a:pt x="301" y="52"/>
                  <a:pt x="316" y="64"/>
                  <a:pt x="316" y="79"/>
                </a:cubicBezTo>
                <a:cubicBezTo>
                  <a:pt x="316" y="94"/>
                  <a:pt x="301" y="107"/>
                  <a:pt x="283" y="10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96" y="1060276"/>
            <a:ext cx="2717800" cy="720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1" name="30 - TextBox"/>
          <p:cNvSpPr txBox="1"/>
          <p:nvPr/>
        </p:nvSpPr>
        <p:spPr>
          <a:xfrm>
            <a:off x="4846216" y="2068488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Αρχική κατάσταση, αλληλουχίες γεγονότων, τελική κατάσταση</a:t>
            </a:r>
            <a:endParaRPr lang="el-GR" dirty="0"/>
          </a:p>
        </p:txBody>
      </p:sp>
      <p:sp>
        <p:nvSpPr>
          <p:cNvPr id="30" name="29 - TextBox"/>
          <p:cNvSpPr txBox="1"/>
          <p:nvPr/>
        </p:nvSpPr>
        <p:spPr>
          <a:xfrm>
            <a:off x="2974008" y="480653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r>
              <a:rPr lang="el-GR" sz="2400" b="1" dirty="0" err="1" smtClean="0"/>
              <a:t>ρχ</a:t>
            </a:r>
            <a:endParaRPr lang="el-GR" sz="24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6646416" y="487680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</a:t>
            </a:r>
            <a:r>
              <a:rPr lang="el-GR" sz="2400" b="1" dirty="0" smtClean="0"/>
              <a:t>ελ</a:t>
            </a:r>
            <a:endParaRPr lang="el-GR" sz="2400" b="1" dirty="0"/>
          </a:p>
        </p:txBody>
      </p:sp>
      <p:sp>
        <p:nvSpPr>
          <p:cNvPr id="33" name="32 - Δεξιό βέλος"/>
          <p:cNvSpPr/>
          <p:nvPr/>
        </p:nvSpPr>
        <p:spPr bwMode="auto">
          <a:xfrm>
            <a:off x="4054128" y="4948808"/>
            <a:ext cx="504056" cy="432048"/>
          </a:xfrm>
          <a:prstGeom prst="rightArrow">
            <a:avLst/>
          </a:prstGeom>
          <a:solidFill>
            <a:srgbClr val="D4A654">
              <a:alpha val="14902"/>
            </a:srgbClr>
          </a:solidFill>
          <a:ln w="25400" cap="flat" cmpd="sng" algn="ctr">
            <a:solidFill>
              <a:srgbClr val="6C37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558184" y="480653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l-GR" sz="3600" b="1" dirty="0"/>
          </a:p>
        </p:txBody>
      </p:sp>
      <p:sp>
        <p:nvSpPr>
          <p:cNvPr id="35" name="34 - Δεξιό βέλος"/>
          <p:cNvSpPr/>
          <p:nvPr/>
        </p:nvSpPr>
        <p:spPr bwMode="auto">
          <a:xfrm>
            <a:off x="5062240" y="4948808"/>
            <a:ext cx="504056" cy="432048"/>
          </a:xfrm>
          <a:prstGeom prst="rightArrow">
            <a:avLst/>
          </a:prstGeom>
          <a:solidFill>
            <a:srgbClr val="D4A654">
              <a:alpha val="14902"/>
            </a:srgbClr>
          </a:solidFill>
          <a:ln w="25400" cap="flat" cmpd="sng" algn="ctr">
            <a:solidFill>
              <a:srgbClr val="6C37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5566296" y="487680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Γ</a:t>
            </a:r>
            <a:endParaRPr lang="el-GR" sz="3600" b="1" dirty="0"/>
          </a:p>
        </p:txBody>
      </p:sp>
      <p:sp>
        <p:nvSpPr>
          <p:cNvPr id="37" name="36 - Δεξιό βέλος"/>
          <p:cNvSpPr/>
          <p:nvPr/>
        </p:nvSpPr>
        <p:spPr bwMode="auto">
          <a:xfrm>
            <a:off x="6070352" y="4948808"/>
            <a:ext cx="504056" cy="432048"/>
          </a:xfrm>
          <a:prstGeom prst="rightArrow">
            <a:avLst/>
          </a:prstGeom>
          <a:solidFill>
            <a:srgbClr val="D4A654">
              <a:alpha val="14902"/>
            </a:srgbClr>
          </a:solidFill>
          <a:ln w="25400" cap="flat" cmpd="sng" algn="ctr">
            <a:solidFill>
              <a:srgbClr val="6C37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t="2794"/>
          <a:stretch>
            <a:fillRect/>
          </a:stretch>
        </p:blipFill>
        <p:spPr bwMode="auto">
          <a:xfrm>
            <a:off x="0" y="0"/>
            <a:ext cx="13004799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8302600" y="580127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Μεταβολή: </a:t>
            </a:r>
            <a:r>
              <a:rPr lang="el-GR" sz="2400" dirty="0" smtClean="0"/>
              <a:t>Η πόρτα ανοίγε</a:t>
            </a:r>
            <a:r>
              <a:rPr lang="el-GR" sz="2400" b="1" dirty="0" smtClean="0"/>
              <a:t>ι </a:t>
            </a:r>
            <a:r>
              <a:rPr lang="el-GR" sz="2400" dirty="0" smtClean="0"/>
              <a:t>και</a:t>
            </a:r>
            <a:r>
              <a:rPr lang="el-GR" sz="2400" b="1" dirty="0" smtClean="0"/>
              <a:t> </a:t>
            </a:r>
            <a:r>
              <a:rPr lang="el-GR" sz="2400" dirty="0" smtClean="0"/>
              <a:t>ο</a:t>
            </a:r>
            <a:r>
              <a:rPr lang="el-GR" sz="2400" b="1" dirty="0" smtClean="0"/>
              <a:t> ζεστός αέρας </a:t>
            </a:r>
            <a:r>
              <a:rPr lang="el-GR" sz="2400" dirty="0" smtClean="0"/>
              <a:t>μπαίνει στο δωμάτιο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8662640" y="35806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θερμοκρασία του δωματίου τείνει να αυξηθεί πάνω από το καθορισμένο σημείο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8446616" y="7286163"/>
            <a:ext cx="455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Το θερμόμετρο (</a:t>
            </a:r>
            <a:r>
              <a:rPr lang="el-GR" sz="2400" b="1" dirty="0" smtClean="0">
                <a:solidFill>
                  <a:srgbClr val="C00000"/>
                </a:solidFill>
              </a:rPr>
              <a:t>αισθητήρας)</a:t>
            </a:r>
            <a:r>
              <a:rPr lang="el-GR" sz="2400" b="1" dirty="0" smtClean="0"/>
              <a:t> ανιχνεύει την αλλαγή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3694088" y="835699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Το θερμόμετρο στέλνει σήμα στον </a:t>
            </a:r>
            <a:r>
              <a:rPr lang="el-GR" sz="2400" b="1" dirty="0" err="1" smtClean="0"/>
              <a:t>θερμοστάστη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(κέντρο ελέγχου)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245816" y="574089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 θερμοστάτης στέλνει μήνυμα στην συσκευή της εξωτερικής μονάδας να παράγει κρύο αέρα  </a:t>
            </a:r>
          </a:p>
          <a:p>
            <a:r>
              <a:rPr lang="el-GR" sz="2400" b="1" dirty="0" smtClean="0">
                <a:solidFill>
                  <a:srgbClr val="C00000"/>
                </a:solidFill>
              </a:rPr>
              <a:t>              </a:t>
            </a:r>
            <a:r>
              <a:rPr lang="el-GR" sz="2400" b="1" smtClean="0">
                <a:solidFill>
                  <a:srgbClr val="C00000"/>
                </a:solidFill>
              </a:rPr>
              <a:t>(απόκριση)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17824" y="264455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θερμοκρασία του δωματίου μειώνεται στο καθορισμένο σημείο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982120" y="151623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ΟΜΟΙΟΣΤΑΣΗ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37704" y="12427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ΡΥΘΜΙΣΗ ΘΕΡΜΟΚΡΑΣΙΑΣ ΔΩΜΑΤΙΟΥ (</a:t>
            </a:r>
            <a:r>
              <a:rPr lang="en-US" sz="2400" b="1" dirty="0" smtClean="0"/>
              <a:t>AIR CONDITION)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t="2794"/>
          <a:stretch>
            <a:fillRect/>
          </a:stretch>
        </p:blipFill>
        <p:spPr bwMode="auto">
          <a:xfrm>
            <a:off x="0" y="0"/>
            <a:ext cx="13004799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8662640" y="35806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θερμοκρασία του σώματος τείνει να αυξηθεί πάνω από το καθορισμένο σημείο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8446616" y="7286163"/>
            <a:ext cx="455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Το θερμόμετρο (</a:t>
            </a:r>
            <a:r>
              <a:rPr lang="el-GR" sz="2400" b="1" dirty="0" smtClean="0">
                <a:solidFill>
                  <a:srgbClr val="C00000"/>
                </a:solidFill>
              </a:rPr>
              <a:t>αισθητήρας)</a:t>
            </a:r>
            <a:r>
              <a:rPr lang="el-GR" sz="2400" b="1" dirty="0" smtClean="0"/>
              <a:t> ανιχνεύει την αλλαγή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3694088" y="835699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Το θερμόμετρο στέλνει σήμα στον </a:t>
            </a:r>
            <a:r>
              <a:rPr lang="el-GR" sz="2400" b="1" dirty="0" err="1" smtClean="0"/>
              <a:t>θερμοστάστη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(κέντρο ελέγχου)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245816" y="574089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 θερμοστάτης στέλνει μήνυμα στην συσκευή της εξωτερικής μονάδας να παράγει κρύο αέρα  </a:t>
            </a:r>
          </a:p>
          <a:p>
            <a:r>
              <a:rPr lang="el-GR" sz="2400" b="1" dirty="0" smtClean="0">
                <a:solidFill>
                  <a:srgbClr val="C00000"/>
                </a:solidFill>
              </a:rPr>
              <a:t>              (απόκριση)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17824" y="264455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 θερμοκρασία του δωματίου μειώνεται στο καθορισμένο σημείο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982120" y="151623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ΟΜΟΙΟΣΤΑΣΗ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8302600" y="580127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Μεταβολή: </a:t>
            </a:r>
            <a:r>
              <a:rPr lang="el-GR" sz="2400" dirty="0" smtClean="0"/>
              <a:t>Η πόρτα ανοίγε</a:t>
            </a:r>
            <a:r>
              <a:rPr lang="el-GR" sz="2400" b="1" dirty="0" smtClean="0"/>
              <a:t>ι </a:t>
            </a:r>
            <a:r>
              <a:rPr lang="el-GR" sz="2400" dirty="0" smtClean="0"/>
              <a:t>και</a:t>
            </a:r>
            <a:r>
              <a:rPr lang="el-GR" sz="2400" b="1" dirty="0" smtClean="0"/>
              <a:t> </a:t>
            </a:r>
            <a:r>
              <a:rPr lang="el-GR" sz="2400" dirty="0" smtClean="0"/>
              <a:t>ο</a:t>
            </a:r>
            <a:r>
              <a:rPr lang="el-GR" sz="2400" b="1" dirty="0" smtClean="0"/>
              <a:t> ζεστός αέρας </a:t>
            </a:r>
            <a:r>
              <a:rPr lang="el-GR" sz="2400" dirty="0" smtClean="0"/>
              <a:t>μπαίνει στο δωμάτιο</a:t>
            </a:r>
            <a:endParaRPr lang="el-GR" sz="24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93688" y="124272"/>
            <a:ext cx="7488832" cy="1289050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FCFCFC">
                  <a:gamma/>
                  <a:tint val="91765"/>
                  <a:invGamma/>
                  <a:alpha val="64999"/>
                </a:srgbClr>
              </a:gs>
              <a:gs pos="50000">
                <a:srgbClr val="FCFCFC">
                  <a:alpha val="30000"/>
                </a:srgbClr>
              </a:gs>
              <a:gs pos="100000">
                <a:srgbClr val="FCFCFC">
                  <a:gamma/>
                  <a:tint val="91765"/>
                  <a:invGamma/>
                  <a:alpha val="64999"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93688" y="22008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Με βάση το σχήμα αυτό μπορείτε να περιγράψετε τον </a:t>
            </a:r>
            <a:r>
              <a:rPr lang="el-GR" sz="2400" b="1" dirty="0" err="1" smtClean="0">
                <a:solidFill>
                  <a:srgbClr val="C00000"/>
                </a:solidFill>
              </a:rPr>
              <a:t>ομοιοστατικό</a:t>
            </a:r>
            <a:r>
              <a:rPr lang="el-GR" sz="2400" b="1" dirty="0" smtClean="0">
                <a:solidFill>
                  <a:srgbClr val="C00000"/>
                </a:solidFill>
              </a:rPr>
              <a:t> μηχανισμό που ρυθμίζει τη θερμοκρασία του σώματος;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>
            <a:spLocks noChangeArrowheads="1"/>
          </p:cNvSpPr>
          <p:nvPr/>
        </p:nvSpPr>
        <p:spPr bwMode="gray">
          <a:xfrm>
            <a:off x="381720" y="1276400"/>
            <a:ext cx="7416824" cy="7056784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" name="3 - Ορθογώνιο"/>
          <p:cNvSpPr/>
          <p:nvPr/>
        </p:nvSpPr>
        <p:spPr bwMode="auto">
          <a:xfrm>
            <a:off x="381720" y="1276400"/>
            <a:ext cx="7416824" cy="7056784"/>
          </a:xfrm>
          <a:prstGeom prst="rect">
            <a:avLst/>
          </a:prstGeom>
          <a:solidFill>
            <a:srgbClr val="FFC000">
              <a:alpha val="14902"/>
            </a:srgbClr>
          </a:solidFill>
          <a:ln w="25400" cap="flat" cmpd="sng" algn="ctr">
            <a:solidFill>
              <a:srgbClr val="6C37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373029"/>
              </a:solidFill>
              <a:effectLst/>
              <a:latin typeface="Hoefler Text" pitchFamily="1" charset="0"/>
              <a:ea typeface="Hoefler Text" pitchFamily="1" charset="0"/>
              <a:cs typeface="Hoefler Text" pitchFamily="1" charset="0"/>
              <a:sym typeface="Hoefler Text" pitchFamily="1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69752" y="14924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Περιβάλλον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957784" y="660499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Οντότητα: Οργανισμός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 rot="13325168">
            <a:off x="5177471" y="3177393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 rot="7875973">
            <a:off x="1669979" y="2684088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 rot="10800000">
            <a:off x="3332957" y="1204392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 rot="5400000">
            <a:off x="1317824" y="4588768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 rot="16200000">
            <a:off x="5321487" y="4905585"/>
            <a:ext cx="865187" cy="1383681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8230592" y="1420416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Περιβάλλον:</a:t>
            </a:r>
            <a:r>
              <a:rPr lang="el-GR" dirty="0" smtClean="0"/>
              <a:t> Θερμοκρασία μεγαλύτερη από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36,6</a:t>
            </a:r>
            <a:r>
              <a:rPr lang="el-GR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8230592" y="3213060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Οργανισμός</a:t>
            </a:r>
            <a:r>
              <a:rPr lang="el-GR" b="1" dirty="0" smtClean="0">
                <a:solidFill>
                  <a:srgbClr val="0070C0"/>
                </a:solidFill>
              </a:rPr>
              <a:t>:</a:t>
            </a:r>
            <a:r>
              <a:rPr lang="el-GR" dirty="0" smtClean="0"/>
              <a:t> </a:t>
            </a:r>
            <a:r>
              <a:rPr lang="en-US" dirty="0" smtClean="0"/>
              <a:t>H </a:t>
            </a:r>
            <a:r>
              <a:rPr lang="el-GR" dirty="0" smtClean="0"/>
              <a:t>θερμότητα που φθάνει συνεχώς από το περιβάλλον στο σώμα μας τείνει να προκαλέσει αύξηση της θερμοκρασίας του</a:t>
            </a:r>
          </a:p>
        </p:txBody>
      </p:sp>
      <p:sp>
        <p:nvSpPr>
          <p:cNvPr id="17" name="Rectangle 3"/>
          <p:cNvSpPr>
            <a:spLocks/>
          </p:cNvSpPr>
          <p:nvPr/>
        </p:nvSpPr>
        <p:spPr bwMode="auto">
          <a:xfrm>
            <a:off x="-38100" y="-167333"/>
            <a:ext cx="13081000" cy="11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ts val="200"/>
              </a:spcBef>
              <a:tabLst>
                <a:tab pos="9525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Μηχανισμός ρύθμισης θερμοκρασίας (1)</a:t>
            </a:r>
            <a:endParaRPr lang="en-US" sz="4800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008" y="2500536"/>
            <a:ext cx="1943100" cy="57165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gray">
          <a:xfrm>
            <a:off x="447675" y="988368"/>
            <a:ext cx="2444750" cy="2592288"/>
          </a:xfrm>
          <a:prstGeom prst="rect">
            <a:avLst/>
          </a:prstGeom>
          <a:solidFill>
            <a:srgbClr val="FFFF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600" b="1" noProof="1" smtClean="0">
                <a:solidFill>
                  <a:schemeClr val="bg2"/>
                </a:solidFill>
              </a:rPr>
              <a:t>Αισθητήρας</a:t>
            </a:r>
            <a:endParaRPr lang="el-GR" sz="2600" b="1" noProof="1">
              <a:solidFill>
                <a:schemeClr val="bg2"/>
              </a:solidFill>
            </a:endParaRP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gray">
          <a:xfrm>
            <a:off x="2892425" y="978570"/>
            <a:ext cx="9688513" cy="260208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53598" tIns="102398" rIns="102398" bIns="102398" anchor="ctr"/>
          <a:lstStyle/>
          <a:p>
            <a:pPr>
              <a:spcBef>
                <a:spcPct val="25000"/>
              </a:spcBef>
              <a:defRPr/>
            </a:pPr>
            <a:endParaRPr lang="el-GR" sz="2400" noProof="1" smtClean="0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r>
              <a:rPr lang="el-GR" sz="2600" b="1" noProof="1" smtClean="0">
                <a:solidFill>
                  <a:srgbClr val="0000FF"/>
                </a:solidFill>
              </a:rPr>
              <a:t>Θερμουποδοχείς </a:t>
            </a:r>
            <a:r>
              <a:rPr lang="el-GR" sz="2600" noProof="1" smtClean="0"/>
              <a:t>του δέρματος: ειδικά νευρικά σωμάτια</a:t>
            </a:r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600" noProof="1" smtClean="0"/>
              <a:t> ανιχνεύουν τις μεταβολές της θερμοκρασίας του περιβάλλοντος</a:t>
            </a:r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600" noProof="1" smtClean="0"/>
              <a:t>ειδοποιούν τον εγκέφαλο για την αύξηση της θερμοκρασίας με μυνήματα που στέλνουν στο </a:t>
            </a:r>
            <a:r>
              <a:rPr lang="el-GR" sz="2600" noProof="1" smtClean="0">
                <a:solidFill>
                  <a:srgbClr val="0000FF"/>
                </a:solidFill>
              </a:rPr>
              <a:t>κέντρο των γενικών αισθήσεων του εγκεφάλου</a:t>
            </a:r>
          </a:p>
        </p:txBody>
      </p:sp>
      <p:sp>
        <p:nvSpPr>
          <p:cNvPr id="40974" name="Rectangle 3"/>
          <p:cNvSpPr>
            <a:spLocks/>
          </p:cNvSpPr>
          <p:nvPr/>
        </p:nvSpPr>
        <p:spPr bwMode="auto">
          <a:xfrm>
            <a:off x="-38100" y="-436563"/>
            <a:ext cx="13081000" cy="115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ts val="200"/>
              </a:spcBef>
              <a:tabLst>
                <a:tab pos="9525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Arial Black" pitchFamily="1" charset="0"/>
                <a:sym typeface="Arial Black" pitchFamily="1" charset="0"/>
              </a:rPr>
              <a:t>Μηχανισμός ρύθμισης θερμοκρασίας (2)</a:t>
            </a:r>
            <a:endParaRPr lang="en-US" sz="4800" dirty="0">
              <a:solidFill>
                <a:srgbClr val="000000"/>
              </a:solidFill>
              <a:latin typeface="Arial Black" pitchFamily="1" charset="0"/>
              <a:sym typeface="Arial Black" pitchFamily="1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525736" y="3868688"/>
            <a:ext cx="2444750" cy="2520280"/>
          </a:xfrm>
          <a:prstGeom prst="rect">
            <a:avLst/>
          </a:prstGeom>
          <a:solidFill>
            <a:srgbClr val="FFC0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600" b="1" noProof="1" smtClean="0">
                <a:solidFill>
                  <a:schemeClr val="bg2"/>
                </a:solidFill>
              </a:rPr>
              <a:t>Κέντρο ελέγχου</a:t>
            </a:r>
            <a:endParaRPr lang="el-GR" sz="2600" b="1" noProof="1">
              <a:solidFill>
                <a:schemeClr val="bg2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gray">
          <a:xfrm>
            <a:off x="2970486" y="3868688"/>
            <a:ext cx="9688513" cy="25202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53598" tIns="102398" rIns="102398" bIns="102398" anchor="ctr"/>
          <a:lstStyle/>
          <a:p>
            <a:pPr>
              <a:spcBef>
                <a:spcPct val="25000"/>
              </a:spcBef>
              <a:defRPr/>
            </a:pPr>
            <a:endParaRPr lang="el-GR" sz="2400" noProof="1" smtClean="0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r>
              <a:rPr lang="el-GR" sz="2600" b="1" noProof="1" smtClean="0">
                <a:solidFill>
                  <a:srgbClr val="0000FF"/>
                </a:solidFill>
              </a:rPr>
              <a:t>Εγκέφαλος</a:t>
            </a:r>
            <a:r>
              <a:rPr lang="el-GR" sz="2600" noProof="1" smtClean="0"/>
              <a:t>:</a:t>
            </a:r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600" noProof="1" smtClean="0"/>
              <a:t> Το </a:t>
            </a:r>
            <a:r>
              <a:rPr lang="el-GR" sz="2600" noProof="1" smtClean="0">
                <a:solidFill>
                  <a:srgbClr val="0000FF"/>
                </a:solidFill>
              </a:rPr>
              <a:t>ειδικό κέντρο ρύθμισης της θερμοκρασίας </a:t>
            </a:r>
            <a:r>
              <a:rPr lang="el-GR" sz="2600" noProof="1" smtClean="0"/>
              <a:t>αποστέλλει μηνύματα στους ιδρωτοποιούς αδένες και στα αιμοφόρα αγγεία της επιφάνειας του δέρματος</a:t>
            </a:r>
          </a:p>
        </p:txBody>
      </p:sp>
      <p:sp>
        <p:nvSpPr>
          <p:cNvPr id="346119" name="AutoShape 7"/>
          <p:cNvSpPr>
            <a:spLocks noChangeArrowheads="1"/>
          </p:cNvSpPr>
          <p:nvPr/>
        </p:nvSpPr>
        <p:spPr bwMode="gray">
          <a:xfrm rot="5400000" flipV="1">
            <a:off x="1287463" y="3259857"/>
            <a:ext cx="784225" cy="993775"/>
          </a:xfrm>
          <a:prstGeom prst="rightArrow">
            <a:avLst>
              <a:gd name="adj1" fmla="val 55000"/>
              <a:gd name="adj2" fmla="val 63606"/>
            </a:avLst>
          </a:prstGeom>
          <a:solidFill>
            <a:srgbClr val="FF0000"/>
          </a:soli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460793" tIns="0" rIns="0" bIns="0" anchor="ctr"/>
          <a:lstStyle/>
          <a:p>
            <a:pPr algn="ctr" eaLnBrk="0" hangingPunct="0">
              <a:defRPr/>
            </a:pPr>
            <a:endParaRPr lang="el-GR" sz="2600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453728" y="6705770"/>
            <a:ext cx="2444750" cy="2635117"/>
          </a:xfrm>
          <a:prstGeom prst="rect">
            <a:avLst/>
          </a:prstGeom>
          <a:solidFill>
            <a:srgbClr val="FFC00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139825" eaLnBrk="0" hangingPunct="0"/>
            <a:r>
              <a:rPr lang="el-GR" sz="2600" b="1" noProof="1" smtClean="0">
                <a:solidFill>
                  <a:schemeClr val="bg2"/>
                </a:solidFill>
              </a:rPr>
              <a:t>Όργανα απόκρισης</a:t>
            </a:r>
            <a:endParaRPr lang="el-GR" sz="2600" b="1" noProof="1">
              <a:solidFill>
                <a:schemeClr val="bg2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gray">
          <a:xfrm>
            <a:off x="2898478" y="6696744"/>
            <a:ext cx="9688513" cy="2644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53598" tIns="102398" rIns="102398" bIns="102398" anchor="ctr"/>
          <a:lstStyle/>
          <a:p>
            <a:pPr>
              <a:spcBef>
                <a:spcPct val="25000"/>
              </a:spcBef>
              <a:defRPr/>
            </a:pPr>
            <a:endParaRPr lang="el-GR" sz="2400" noProof="1" smtClean="0"/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r>
              <a:rPr lang="el-GR" sz="2600" b="1" noProof="1" smtClean="0">
                <a:solidFill>
                  <a:srgbClr val="0000FF"/>
                </a:solidFill>
              </a:rPr>
              <a:t>Ιδρωτοποιοί αδένες και αιμοφόρα αγγεία</a:t>
            </a:r>
            <a:r>
              <a:rPr lang="el-GR" sz="2600" noProof="1" smtClean="0"/>
              <a:t>:</a:t>
            </a:r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600" noProof="1" smtClean="0"/>
              <a:t> Ιδρωτοποιοί αδένες: εκκρίνουν ιδρώτα</a:t>
            </a:r>
          </a:p>
          <a:p>
            <a:pPr marL="270929" indent="-27092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sz="2600" noProof="1" smtClean="0"/>
              <a:t>Αιμοφόρα αγγεία: διαστέλλονται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 rot="5400000" flipV="1">
            <a:off x="1350591" y="6140177"/>
            <a:ext cx="784225" cy="993775"/>
          </a:xfrm>
          <a:prstGeom prst="rightArrow">
            <a:avLst>
              <a:gd name="adj1" fmla="val 55000"/>
              <a:gd name="adj2" fmla="val 63606"/>
            </a:avLst>
          </a:prstGeom>
          <a:solidFill>
            <a:srgbClr val="FF0000"/>
          </a:soli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460793" tIns="0" rIns="0" bIns="0" anchor="ctr"/>
          <a:lstStyle/>
          <a:p>
            <a:pPr algn="ctr" eaLnBrk="0" hangingPunct="0">
              <a:defRPr/>
            </a:pPr>
            <a:endParaRPr lang="el-GR" sz="260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346123" grpId="0" animBg="1"/>
      <p:bldP spid="16" grpId="0" animBg="1"/>
      <p:bldP spid="17" grpId="0" animBg="1"/>
      <p:bldP spid="346119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Blank">
  <a:themeElements>
    <a:clrScheme name="">
      <a:dk1>
        <a:srgbClr val="373029"/>
      </a:dk1>
      <a:lt1>
        <a:srgbClr val="C8CFD6"/>
      </a:lt1>
      <a:dk2>
        <a:srgbClr val="000000"/>
      </a:dk2>
      <a:lt2>
        <a:srgbClr val="000000"/>
      </a:lt2>
      <a:accent1>
        <a:srgbClr val="D4A654"/>
      </a:accent1>
      <a:accent2>
        <a:srgbClr val="333399"/>
      </a:accent2>
      <a:accent3>
        <a:srgbClr val="E0E4E8"/>
      </a:accent3>
      <a:accent4>
        <a:srgbClr val="2D2721"/>
      </a:accent4>
      <a:accent5>
        <a:srgbClr val="E6D0B3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A654">
            <a:alpha val="14902"/>
          </a:srgbClr>
        </a:solidFill>
        <a:ln w="25400" cap="flat" cmpd="sng" algn="ctr">
          <a:solidFill>
            <a:srgbClr val="6C371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20700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rgbClr val="373029"/>
            </a:solidFill>
            <a:effectLst/>
            <a:latin typeface="Hoefler Text" pitchFamily="1" charset="0"/>
            <a:ea typeface="Hoefler Text" pitchFamily="1" charset="0"/>
            <a:cs typeface="Hoefler Text" pitchFamily="1" charset="0"/>
            <a:sym typeface="Hoefler Tex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A654">
            <a:alpha val="14902"/>
          </a:srgbClr>
        </a:solidFill>
        <a:ln w="25400" cap="flat" cmpd="sng" algn="ctr">
          <a:solidFill>
            <a:srgbClr val="6C371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20700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rgbClr val="373029"/>
            </a:solidFill>
            <a:effectLst/>
            <a:latin typeface="Hoefler Text" pitchFamily="1" charset="0"/>
            <a:ea typeface="Hoefler Text" pitchFamily="1" charset="0"/>
            <a:cs typeface="Hoefler Text" pitchFamily="1" charset="0"/>
            <a:sym typeface="Hoefler Text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11128</TotalTime>
  <Pages>0</Pages>
  <Words>878</Words>
  <Characters>0</Characters>
  <Application>Microsoft Office PowerPoint</Application>
  <PresentationFormat>Προσαρμογή</PresentationFormat>
  <Lines>0</Lines>
  <Paragraphs>160</Paragraphs>
  <Slides>19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Blank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312</cp:revision>
  <dcterms:modified xsi:type="dcterms:W3CDTF">2013-09-11T16:36:48Z</dcterms:modified>
</cp:coreProperties>
</file>